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06" r:id="rId6"/>
    <p:sldId id="263" r:id="rId7"/>
    <p:sldId id="280" r:id="rId8"/>
    <p:sldId id="281" r:id="rId9"/>
    <p:sldId id="282" r:id="rId10"/>
    <p:sldId id="283" r:id="rId11"/>
    <p:sldId id="284" r:id="rId12"/>
    <p:sldId id="285" r:id="rId13"/>
    <p:sldId id="286" r:id="rId14"/>
    <p:sldId id="287" r:id="rId15"/>
    <p:sldId id="288" r:id="rId16"/>
    <p:sldId id="289" r:id="rId17"/>
    <p:sldId id="290" r:id="rId18"/>
    <p:sldId id="277" r:id="rId19"/>
    <p:sldId id="276" r:id="rId20"/>
    <p:sldId id="291" r:id="rId21"/>
    <p:sldId id="292" r:id="rId22"/>
    <p:sldId id="293" r:id="rId23"/>
    <p:sldId id="294" r:id="rId24"/>
    <p:sldId id="295" r:id="rId25"/>
    <p:sldId id="275" r:id="rId26"/>
    <p:sldId id="296" r:id="rId27"/>
    <p:sldId id="297" r:id="rId28"/>
    <p:sldId id="298" r:id="rId29"/>
    <p:sldId id="278" r:id="rId30"/>
    <p:sldId id="299" r:id="rId31"/>
    <p:sldId id="300" r:id="rId32"/>
    <p:sldId id="301" r:id="rId33"/>
    <p:sldId id="302" r:id="rId34"/>
    <p:sldId id="303" r:id="rId35"/>
    <p:sldId id="304" r:id="rId36"/>
    <p:sldId id="279" r:id="rId37"/>
    <p:sldId id="305" r:id="rId38"/>
    <p:sldId id="264" r:id="rId39"/>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s" initials="JR" lastIdx="38" clrIdx="0">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D6824"/>
    <a:srgbClr val="55C02B"/>
    <a:srgbClr val="00689D"/>
    <a:srgbClr val="FCC408"/>
    <a:srgbClr val="BE8A2D"/>
    <a:srgbClr val="FC9D23"/>
    <a:srgbClr val="3D7D43"/>
    <a:srgbClr val="DE1267"/>
    <a:srgbClr val="E42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4674"/>
  </p:normalViewPr>
  <p:slideViewPr>
    <p:cSldViewPr>
      <p:cViewPr varScale="1">
        <p:scale>
          <a:sx n="55" d="100"/>
          <a:sy n="55" d="100"/>
        </p:scale>
        <p:origin x="816" y="108"/>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a:t>Adolecent birth rate (per 100,000 women, ages 15-19) in China </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5.93</c:v>
                </c:pt>
                <c:pt idx="1">
                  <c:v>6.16</c:v>
                </c:pt>
                <c:pt idx="2">
                  <c:v>6.72</c:v>
                </c:pt>
                <c:pt idx="3">
                  <c:v>7.84</c:v>
                </c:pt>
                <c:pt idx="4">
                  <c:v>11.19</c:v>
                </c:pt>
                <c:pt idx="5">
                  <c:v>9.19</c:v>
                </c:pt>
              </c:numCache>
            </c:numRef>
          </c:val>
          <c:smooth val="0"/>
          <c:extLst>
            <c:ext xmlns:c16="http://schemas.microsoft.com/office/drawing/2014/chart" uri="{C3380CC4-5D6E-409C-BE32-E72D297353CC}">
              <c16:uniqueId val="{00000000-DDC0-4AD9-B1A2-95BA3590B860}"/>
            </c:ext>
          </c:extLst>
        </c:ser>
        <c:dLbls>
          <c:dLblPos val="t"/>
          <c:showLegendKey val="0"/>
          <c:showVal val="1"/>
          <c:showCatName val="0"/>
          <c:showSerName val="0"/>
          <c:showPercent val="0"/>
          <c:showBubbleSize val="0"/>
        </c:dLbls>
        <c:smooth val="0"/>
        <c:axId val="2123296288"/>
        <c:axId val="2043912416"/>
      </c:lineChart>
      <c:catAx>
        <c:axId val="21232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043912416"/>
        <c:crosses val="autoZero"/>
        <c:auto val="1"/>
        <c:lblAlgn val="ctr"/>
        <c:lblOffset val="100"/>
        <c:noMultiLvlLbl val="0"/>
      </c:catAx>
      <c:valAx>
        <c:axId val="204391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2329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B27D6-9D4A-4260-9D26-D1D49E0AA0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349C2F-661C-4508-B43B-9D54FDF7CC85}">
      <dgm:prSet phldrT="[Text]" custT="1"/>
      <dgm:spPr/>
      <dgm:t>
        <a:bodyPr/>
        <a:lstStyle/>
        <a:p>
          <a:r>
            <a:rPr lang="en-US" sz="2000" dirty="0">
              <a:latin typeface="Montserrat" panose="02000505000000020004"/>
            </a:rPr>
            <a:t>Civil registration data </a:t>
          </a:r>
        </a:p>
      </dgm:t>
    </dgm:pt>
    <dgm:pt modelId="{6A5019D8-CAEC-4E1F-B7A8-D15647DAFC74}" type="parTrans" cxnId="{82AB7A38-B43C-4E6A-B7F7-94EF6B1A567A}">
      <dgm:prSet/>
      <dgm:spPr/>
      <dgm:t>
        <a:bodyPr/>
        <a:lstStyle/>
        <a:p>
          <a:endParaRPr lang="en-US" sz="1100"/>
        </a:p>
      </dgm:t>
    </dgm:pt>
    <dgm:pt modelId="{A01BB61D-AD47-4D04-BFFB-E1D6B87923F3}" type="sibTrans" cxnId="{82AB7A38-B43C-4E6A-B7F7-94EF6B1A567A}">
      <dgm:prSet/>
      <dgm:spPr/>
      <dgm:t>
        <a:bodyPr/>
        <a:lstStyle/>
        <a:p>
          <a:endParaRPr lang="en-US" sz="1100"/>
        </a:p>
      </dgm:t>
    </dgm:pt>
    <dgm:pt modelId="{2B6F1B3E-A27A-4DE3-86D6-2C232AF4DB94}">
      <dgm:prSet phldrT="[Text]" custT="1"/>
      <dgm:spPr/>
      <dgm:t>
        <a:bodyPr/>
        <a:lstStyle/>
        <a:p>
          <a:pPr algn="just"/>
          <a:r>
            <a:rPr lang="en-US" sz="1600" dirty="0">
              <a:solidFill>
                <a:schemeClr val="accent3"/>
              </a:solidFill>
              <a:latin typeface="Arial" panose="020B0604020202020204" pitchFamily="34" charset="0"/>
              <a:cs typeface="Arial" panose="020B0604020202020204" pitchFamily="34" charset="0"/>
            </a:rPr>
            <a:t>The numerator is the registered number of live births by women aged 15-19 in a given year, and the denominator is the estimated or enumerated population of women aged 15-19 years.</a:t>
          </a:r>
        </a:p>
      </dgm:t>
    </dgm:pt>
    <dgm:pt modelId="{DA13BB86-FE0F-41C7-A2D8-CC01434710ED}" type="parTrans" cxnId="{72640467-74F0-48CC-AE59-8C22E59BED12}">
      <dgm:prSet/>
      <dgm:spPr/>
      <dgm:t>
        <a:bodyPr/>
        <a:lstStyle/>
        <a:p>
          <a:endParaRPr lang="en-US" sz="1100"/>
        </a:p>
      </dgm:t>
    </dgm:pt>
    <dgm:pt modelId="{E9570F3B-4C11-41C4-A579-46FCF89E011B}" type="sibTrans" cxnId="{72640467-74F0-48CC-AE59-8C22E59BED12}">
      <dgm:prSet/>
      <dgm:spPr/>
      <dgm:t>
        <a:bodyPr/>
        <a:lstStyle/>
        <a:p>
          <a:endParaRPr lang="en-US" sz="1100"/>
        </a:p>
      </dgm:t>
    </dgm:pt>
    <dgm:pt modelId="{A3859661-AD2A-4BD7-A194-9A249B73875B}">
      <dgm:prSet phldrT="[Text]" custT="1"/>
      <dgm:spPr/>
      <dgm:t>
        <a:bodyPr/>
        <a:lstStyle/>
        <a:p>
          <a:r>
            <a:rPr lang="en-US" sz="2000">
              <a:latin typeface="Montserrat" panose="02000505000000020004"/>
            </a:rPr>
            <a:t>Survey data </a:t>
          </a:r>
        </a:p>
      </dgm:t>
    </dgm:pt>
    <dgm:pt modelId="{E485E5B7-7B2D-4593-98E5-4AD8EA5F38F8}" type="parTrans" cxnId="{AA67C40F-6B89-43DB-A8E4-EE7581A48AD5}">
      <dgm:prSet/>
      <dgm:spPr/>
      <dgm:t>
        <a:bodyPr/>
        <a:lstStyle/>
        <a:p>
          <a:endParaRPr lang="en-US" sz="1100"/>
        </a:p>
      </dgm:t>
    </dgm:pt>
    <dgm:pt modelId="{BFF1CE39-D7D0-441E-9832-AABF280931C9}" type="sibTrans" cxnId="{AA67C40F-6B89-43DB-A8E4-EE7581A48AD5}">
      <dgm:prSet/>
      <dgm:spPr/>
      <dgm:t>
        <a:bodyPr/>
        <a:lstStyle/>
        <a:p>
          <a:endParaRPr lang="en-US" sz="1100"/>
        </a:p>
      </dgm:t>
    </dgm:pt>
    <dgm:pt modelId="{FF43C64C-A79A-4AA2-8035-5CC5F9B905D6}">
      <dgm:prSet phldrT="[Text]" custT="1"/>
      <dgm:spPr/>
      <dgm:t>
        <a:bodyPr/>
        <a:lstStyle/>
        <a:p>
          <a:r>
            <a:rPr lang="en-US" sz="1600" dirty="0">
              <a:solidFill>
                <a:schemeClr val="accent3"/>
              </a:solidFill>
              <a:latin typeface="Arial" panose="020B0604020202020204" pitchFamily="34" charset="0"/>
              <a:cs typeface="Arial" panose="020B0604020202020204" pitchFamily="34" charset="0"/>
            </a:rPr>
            <a:t>The numerator is the number of live births obtained from retrospective birth histories of the interviewed women who were 15-19 years of age at the time of the births during a reference period before the interview. The denominator is person-years lived between the ages of 15-19 years by the interviewed women during the same reference period.</a:t>
          </a:r>
        </a:p>
      </dgm:t>
    </dgm:pt>
    <dgm:pt modelId="{7EE83579-405D-4709-9241-7B56727B93E5}" type="parTrans" cxnId="{A1AF864D-3273-46B1-9190-3C66D255C8A8}">
      <dgm:prSet/>
      <dgm:spPr/>
      <dgm:t>
        <a:bodyPr/>
        <a:lstStyle/>
        <a:p>
          <a:endParaRPr lang="en-US" sz="1100"/>
        </a:p>
      </dgm:t>
    </dgm:pt>
    <dgm:pt modelId="{61CFCD77-E7DB-4125-B03F-9FEB1E5C0196}" type="sibTrans" cxnId="{A1AF864D-3273-46B1-9190-3C66D255C8A8}">
      <dgm:prSet/>
      <dgm:spPr/>
      <dgm:t>
        <a:bodyPr/>
        <a:lstStyle/>
        <a:p>
          <a:endParaRPr lang="en-US" sz="1100"/>
        </a:p>
      </dgm:t>
    </dgm:pt>
    <dgm:pt modelId="{B96A8D1F-292E-417D-8042-18027F1E9C0C}">
      <dgm:prSet phldrT="[Text]" custT="1"/>
      <dgm:spPr/>
      <dgm:t>
        <a:bodyPr/>
        <a:lstStyle/>
        <a:p>
          <a:r>
            <a:rPr lang="en-US" sz="2000">
              <a:latin typeface="Montserrat" panose="02000505000000020004"/>
            </a:rPr>
            <a:t>Census data </a:t>
          </a:r>
        </a:p>
      </dgm:t>
    </dgm:pt>
    <dgm:pt modelId="{9A3A81C9-A995-4A5C-8B25-07B976D3BFEE}" type="parTrans" cxnId="{9B04E02A-EC48-4079-997F-C1EDCB0FB1DF}">
      <dgm:prSet/>
      <dgm:spPr/>
      <dgm:t>
        <a:bodyPr/>
        <a:lstStyle/>
        <a:p>
          <a:endParaRPr lang="en-US" sz="1100"/>
        </a:p>
      </dgm:t>
    </dgm:pt>
    <dgm:pt modelId="{4ECE1933-2E21-4D00-A83F-F9F00C8C096E}" type="sibTrans" cxnId="{9B04E02A-EC48-4079-997F-C1EDCB0FB1DF}">
      <dgm:prSet/>
      <dgm:spPr/>
      <dgm:t>
        <a:bodyPr/>
        <a:lstStyle/>
        <a:p>
          <a:endParaRPr lang="en-US" sz="1100"/>
        </a:p>
      </dgm:t>
    </dgm:pt>
    <dgm:pt modelId="{7B5F5268-C09F-4250-B77C-D37C450CA61A}">
      <dgm:prSet phldrT="[Text]" custT="1"/>
      <dgm:spPr/>
      <dgm:t>
        <a:bodyPr/>
        <a:lstStyle/>
        <a:p>
          <a:r>
            <a:rPr lang="en-US" sz="1600" dirty="0">
              <a:solidFill>
                <a:schemeClr val="accent3"/>
              </a:solidFill>
              <a:latin typeface="Arial" panose="020B0604020202020204" pitchFamily="34" charset="0"/>
              <a:cs typeface="Arial" panose="020B0604020202020204" pitchFamily="34" charset="0"/>
            </a:rPr>
            <a:t>The adolescent birth rate is computed on the basis of the date of last birth or the number of births in the 12 months preceding the enumeration. The census provides both the numerator and the denominator for the rates. </a:t>
          </a:r>
        </a:p>
      </dgm:t>
    </dgm:pt>
    <dgm:pt modelId="{3DB6CC96-5424-4FB5-AA50-A8280750F4CE}" type="parTrans" cxnId="{F242701E-4A16-41D3-9088-C4D9B7341ED6}">
      <dgm:prSet/>
      <dgm:spPr/>
      <dgm:t>
        <a:bodyPr/>
        <a:lstStyle/>
        <a:p>
          <a:endParaRPr lang="en-US" sz="1100"/>
        </a:p>
      </dgm:t>
    </dgm:pt>
    <dgm:pt modelId="{11258387-05B5-464E-A8FE-F7B25B1B5F56}" type="sibTrans" cxnId="{F242701E-4A16-41D3-9088-C4D9B7341ED6}">
      <dgm:prSet/>
      <dgm:spPr/>
      <dgm:t>
        <a:bodyPr/>
        <a:lstStyle/>
        <a:p>
          <a:endParaRPr lang="en-US" sz="1100"/>
        </a:p>
      </dgm:t>
    </dgm:pt>
    <dgm:pt modelId="{ACDD731B-DB70-4B74-B75C-FB28A2741A78}" type="pres">
      <dgm:prSet presAssocID="{332B27D6-9D4A-4260-9D26-D1D49E0AA0D5}" presName="Name0" presStyleCnt="0">
        <dgm:presLayoutVars>
          <dgm:dir/>
          <dgm:animLvl val="lvl"/>
          <dgm:resizeHandles val="exact"/>
        </dgm:presLayoutVars>
      </dgm:prSet>
      <dgm:spPr/>
    </dgm:pt>
    <dgm:pt modelId="{29281D8B-F6B2-4F62-8DC8-26BE63533E12}" type="pres">
      <dgm:prSet presAssocID="{25349C2F-661C-4508-B43B-9D54FDF7CC85}" presName="composite" presStyleCnt="0"/>
      <dgm:spPr/>
    </dgm:pt>
    <dgm:pt modelId="{A2FEE5A6-B077-4BB2-AF01-135C429392A4}" type="pres">
      <dgm:prSet presAssocID="{25349C2F-661C-4508-B43B-9D54FDF7CC85}" presName="parTx" presStyleLbl="alignNode1" presStyleIdx="0" presStyleCnt="3">
        <dgm:presLayoutVars>
          <dgm:chMax val="0"/>
          <dgm:chPref val="0"/>
          <dgm:bulletEnabled val="1"/>
        </dgm:presLayoutVars>
      </dgm:prSet>
      <dgm:spPr/>
    </dgm:pt>
    <dgm:pt modelId="{D1B9CB12-87C9-4CB9-82E8-D3A5FD17FCC8}" type="pres">
      <dgm:prSet presAssocID="{25349C2F-661C-4508-B43B-9D54FDF7CC85}" presName="desTx" presStyleLbl="alignAccFollowNode1" presStyleIdx="0" presStyleCnt="3">
        <dgm:presLayoutVars>
          <dgm:bulletEnabled val="1"/>
        </dgm:presLayoutVars>
      </dgm:prSet>
      <dgm:spPr/>
    </dgm:pt>
    <dgm:pt modelId="{739469EE-1E91-4E8E-A36F-6A76F79B5B7E}" type="pres">
      <dgm:prSet presAssocID="{A01BB61D-AD47-4D04-BFFB-E1D6B87923F3}" presName="space" presStyleCnt="0"/>
      <dgm:spPr/>
    </dgm:pt>
    <dgm:pt modelId="{B16D20A2-C851-41D7-8BC1-582493EFAD04}" type="pres">
      <dgm:prSet presAssocID="{A3859661-AD2A-4BD7-A194-9A249B73875B}" presName="composite" presStyleCnt="0"/>
      <dgm:spPr/>
    </dgm:pt>
    <dgm:pt modelId="{E792C1A6-0AB7-4064-90D5-E097E56E5682}" type="pres">
      <dgm:prSet presAssocID="{A3859661-AD2A-4BD7-A194-9A249B73875B}" presName="parTx" presStyleLbl="alignNode1" presStyleIdx="1" presStyleCnt="3">
        <dgm:presLayoutVars>
          <dgm:chMax val="0"/>
          <dgm:chPref val="0"/>
          <dgm:bulletEnabled val="1"/>
        </dgm:presLayoutVars>
      </dgm:prSet>
      <dgm:spPr/>
    </dgm:pt>
    <dgm:pt modelId="{BBD4F12E-41E6-4C23-9533-F9092B1A711C}" type="pres">
      <dgm:prSet presAssocID="{A3859661-AD2A-4BD7-A194-9A249B73875B}" presName="desTx" presStyleLbl="alignAccFollowNode1" presStyleIdx="1" presStyleCnt="3">
        <dgm:presLayoutVars>
          <dgm:bulletEnabled val="1"/>
        </dgm:presLayoutVars>
      </dgm:prSet>
      <dgm:spPr/>
    </dgm:pt>
    <dgm:pt modelId="{772F1D8E-2264-457F-B782-37584BCD3AE1}" type="pres">
      <dgm:prSet presAssocID="{BFF1CE39-D7D0-441E-9832-AABF280931C9}" presName="space" presStyleCnt="0"/>
      <dgm:spPr/>
    </dgm:pt>
    <dgm:pt modelId="{1CD89275-92A5-438F-864A-54AF9BDC0576}" type="pres">
      <dgm:prSet presAssocID="{B96A8D1F-292E-417D-8042-18027F1E9C0C}" presName="composite" presStyleCnt="0"/>
      <dgm:spPr/>
    </dgm:pt>
    <dgm:pt modelId="{FA89ADB9-3C04-401A-9ABD-4EF4A2CDEB89}" type="pres">
      <dgm:prSet presAssocID="{B96A8D1F-292E-417D-8042-18027F1E9C0C}" presName="parTx" presStyleLbl="alignNode1" presStyleIdx="2" presStyleCnt="3">
        <dgm:presLayoutVars>
          <dgm:chMax val="0"/>
          <dgm:chPref val="0"/>
          <dgm:bulletEnabled val="1"/>
        </dgm:presLayoutVars>
      </dgm:prSet>
      <dgm:spPr/>
    </dgm:pt>
    <dgm:pt modelId="{647B5636-9143-4810-AE95-E06C08B7DE85}" type="pres">
      <dgm:prSet presAssocID="{B96A8D1F-292E-417D-8042-18027F1E9C0C}" presName="desTx" presStyleLbl="alignAccFollowNode1" presStyleIdx="2" presStyleCnt="3">
        <dgm:presLayoutVars>
          <dgm:bulletEnabled val="1"/>
        </dgm:presLayoutVars>
      </dgm:prSet>
      <dgm:spPr/>
    </dgm:pt>
  </dgm:ptLst>
  <dgm:cxnLst>
    <dgm:cxn modelId="{AA67C40F-6B89-43DB-A8E4-EE7581A48AD5}" srcId="{332B27D6-9D4A-4260-9D26-D1D49E0AA0D5}" destId="{A3859661-AD2A-4BD7-A194-9A249B73875B}" srcOrd="1" destOrd="0" parTransId="{E485E5B7-7B2D-4593-98E5-4AD8EA5F38F8}" sibTransId="{BFF1CE39-D7D0-441E-9832-AABF280931C9}"/>
    <dgm:cxn modelId="{F242701E-4A16-41D3-9088-C4D9B7341ED6}" srcId="{B96A8D1F-292E-417D-8042-18027F1E9C0C}" destId="{7B5F5268-C09F-4250-B77C-D37C450CA61A}" srcOrd="0" destOrd="0" parTransId="{3DB6CC96-5424-4FB5-AA50-A8280750F4CE}" sibTransId="{11258387-05B5-464E-A8FE-F7B25B1B5F56}"/>
    <dgm:cxn modelId="{9B04E02A-EC48-4079-997F-C1EDCB0FB1DF}" srcId="{332B27D6-9D4A-4260-9D26-D1D49E0AA0D5}" destId="{B96A8D1F-292E-417D-8042-18027F1E9C0C}" srcOrd="2" destOrd="0" parTransId="{9A3A81C9-A995-4A5C-8B25-07B976D3BFEE}" sibTransId="{4ECE1933-2E21-4D00-A83F-F9F00C8C096E}"/>
    <dgm:cxn modelId="{E0091038-43A6-4D66-8FCB-B21B8495AD89}" type="presOf" srcId="{332B27D6-9D4A-4260-9D26-D1D49E0AA0D5}" destId="{ACDD731B-DB70-4B74-B75C-FB28A2741A78}" srcOrd="0" destOrd="0" presId="urn:microsoft.com/office/officeart/2005/8/layout/hList1"/>
    <dgm:cxn modelId="{82AB7A38-B43C-4E6A-B7F7-94EF6B1A567A}" srcId="{332B27D6-9D4A-4260-9D26-D1D49E0AA0D5}" destId="{25349C2F-661C-4508-B43B-9D54FDF7CC85}" srcOrd="0" destOrd="0" parTransId="{6A5019D8-CAEC-4E1F-B7A8-D15647DAFC74}" sibTransId="{A01BB61D-AD47-4D04-BFFB-E1D6B87923F3}"/>
    <dgm:cxn modelId="{72640467-74F0-48CC-AE59-8C22E59BED12}" srcId="{25349C2F-661C-4508-B43B-9D54FDF7CC85}" destId="{2B6F1B3E-A27A-4DE3-86D6-2C232AF4DB94}" srcOrd="0" destOrd="0" parTransId="{DA13BB86-FE0F-41C7-A2D8-CC01434710ED}" sibTransId="{E9570F3B-4C11-41C4-A579-46FCF89E011B}"/>
    <dgm:cxn modelId="{A1AF864D-3273-46B1-9190-3C66D255C8A8}" srcId="{A3859661-AD2A-4BD7-A194-9A249B73875B}" destId="{FF43C64C-A79A-4AA2-8035-5CC5F9B905D6}" srcOrd="0" destOrd="0" parTransId="{7EE83579-405D-4709-9241-7B56727B93E5}" sibTransId="{61CFCD77-E7DB-4125-B03F-9FEB1E5C0196}"/>
    <dgm:cxn modelId="{E9B59E6E-374B-44E9-966F-144107316BEF}" type="presOf" srcId="{A3859661-AD2A-4BD7-A194-9A249B73875B}" destId="{E792C1A6-0AB7-4064-90D5-E097E56E5682}" srcOrd="0" destOrd="0" presId="urn:microsoft.com/office/officeart/2005/8/layout/hList1"/>
    <dgm:cxn modelId="{BDEC008E-E694-48EF-BFC6-8622C0BF28F2}" type="presOf" srcId="{B96A8D1F-292E-417D-8042-18027F1E9C0C}" destId="{FA89ADB9-3C04-401A-9ABD-4EF4A2CDEB89}" srcOrd="0" destOrd="0" presId="urn:microsoft.com/office/officeart/2005/8/layout/hList1"/>
    <dgm:cxn modelId="{CEA03392-26E1-46FC-9875-4120778E922E}" type="presOf" srcId="{FF43C64C-A79A-4AA2-8035-5CC5F9B905D6}" destId="{BBD4F12E-41E6-4C23-9533-F9092B1A711C}" srcOrd="0" destOrd="0" presId="urn:microsoft.com/office/officeart/2005/8/layout/hList1"/>
    <dgm:cxn modelId="{91B405C3-0142-4046-8FDA-8F51E0DFF49B}" type="presOf" srcId="{2B6F1B3E-A27A-4DE3-86D6-2C232AF4DB94}" destId="{D1B9CB12-87C9-4CB9-82E8-D3A5FD17FCC8}" srcOrd="0" destOrd="0" presId="urn:microsoft.com/office/officeart/2005/8/layout/hList1"/>
    <dgm:cxn modelId="{474D07E6-CB33-4998-9080-1CBE269BA79E}" type="presOf" srcId="{25349C2F-661C-4508-B43B-9D54FDF7CC85}" destId="{A2FEE5A6-B077-4BB2-AF01-135C429392A4}" srcOrd="0" destOrd="0" presId="urn:microsoft.com/office/officeart/2005/8/layout/hList1"/>
    <dgm:cxn modelId="{AFD64DF6-E588-4E1A-B4AB-A5576FA991E0}" type="presOf" srcId="{7B5F5268-C09F-4250-B77C-D37C450CA61A}" destId="{647B5636-9143-4810-AE95-E06C08B7DE85}" srcOrd="0" destOrd="0" presId="urn:microsoft.com/office/officeart/2005/8/layout/hList1"/>
    <dgm:cxn modelId="{FEC39663-8355-49C1-9EA5-0E08F91C8A17}" type="presParOf" srcId="{ACDD731B-DB70-4B74-B75C-FB28A2741A78}" destId="{29281D8B-F6B2-4F62-8DC8-26BE63533E12}" srcOrd="0" destOrd="0" presId="urn:microsoft.com/office/officeart/2005/8/layout/hList1"/>
    <dgm:cxn modelId="{B3E1C86D-2AD5-4C47-A126-F9C68700D730}" type="presParOf" srcId="{29281D8B-F6B2-4F62-8DC8-26BE63533E12}" destId="{A2FEE5A6-B077-4BB2-AF01-135C429392A4}" srcOrd="0" destOrd="0" presId="urn:microsoft.com/office/officeart/2005/8/layout/hList1"/>
    <dgm:cxn modelId="{F575E360-F967-4F60-9BC1-E9C9D21E0D70}" type="presParOf" srcId="{29281D8B-F6B2-4F62-8DC8-26BE63533E12}" destId="{D1B9CB12-87C9-4CB9-82E8-D3A5FD17FCC8}" srcOrd="1" destOrd="0" presId="urn:microsoft.com/office/officeart/2005/8/layout/hList1"/>
    <dgm:cxn modelId="{7CBE786E-E16A-4D57-852B-D4E683E351C9}" type="presParOf" srcId="{ACDD731B-DB70-4B74-B75C-FB28A2741A78}" destId="{739469EE-1E91-4E8E-A36F-6A76F79B5B7E}" srcOrd="1" destOrd="0" presId="urn:microsoft.com/office/officeart/2005/8/layout/hList1"/>
    <dgm:cxn modelId="{D9AC4B0D-EECC-4D4B-83BB-BC1AAEACA53C}" type="presParOf" srcId="{ACDD731B-DB70-4B74-B75C-FB28A2741A78}" destId="{B16D20A2-C851-41D7-8BC1-582493EFAD04}" srcOrd="2" destOrd="0" presId="urn:microsoft.com/office/officeart/2005/8/layout/hList1"/>
    <dgm:cxn modelId="{07CDD2C5-F618-4303-ABF2-AE89D98C0045}" type="presParOf" srcId="{B16D20A2-C851-41D7-8BC1-582493EFAD04}" destId="{E792C1A6-0AB7-4064-90D5-E097E56E5682}" srcOrd="0" destOrd="0" presId="urn:microsoft.com/office/officeart/2005/8/layout/hList1"/>
    <dgm:cxn modelId="{2A4DFA04-B27F-4389-90A8-FB9E897E92DC}" type="presParOf" srcId="{B16D20A2-C851-41D7-8BC1-582493EFAD04}" destId="{BBD4F12E-41E6-4C23-9533-F9092B1A711C}" srcOrd="1" destOrd="0" presId="urn:microsoft.com/office/officeart/2005/8/layout/hList1"/>
    <dgm:cxn modelId="{23AFE25E-008B-4B9D-9FFC-7333F4BB22F5}" type="presParOf" srcId="{ACDD731B-DB70-4B74-B75C-FB28A2741A78}" destId="{772F1D8E-2264-457F-B782-37584BCD3AE1}" srcOrd="3" destOrd="0" presId="urn:microsoft.com/office/officeart/2005/8/layout/hList1"/>
    <dgm:cxn modelId="{4A23DBEC-1123-4EA8-B9F2-C666B647450C}" type="presParOf" srcId="{ACDD731B-DB70-4B74-B75C-FB28A2741A78}" destId="{1CD89275-92A5-438F-864A-54AF9BDC0576}" srcOrd="4" destOrd="0" presId="urn:microsoft.com/office/officeart/2005/8/layout/hList1"/>
    <dgm:cxn modelId="{748F4E68-F66A-4A32-A015-E376451C2E0C}" type="presParOf" srcId="{1CD89275-92A5-438F-864A-54AF9BDC0576}" destId="{FA89ADB9-3C04-401A-9ABD-4EF4A2CDEB89}" srcOrd="0" destOrd="0" presId="urn:microsoft.com/office/officeart/2005/8/layout/hList1"/>
    <dgm:cxn modelId="{F0A053FD-94EC-4A04-90C5-5C7E181026A5}" type="presParOf" srcId="{1CD89275-92A5-438F-864A-54AF9BDC0576}" destId="{647B5636-9143-4810-AE95-E06C08B7DE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E5A6-B077-4BB2-AF01-135C429392A4}">
      <dsp:nvSpPr>
        <dsp:cNvPr id="0" name=""/>
        <dsp:cNvSpPr/>
      </dsp:nvSpPr>
      <dsp:spPr>
        <a:xfrm>
          <a:off x="2833" y="195233"/>
          <a:ext cx="2762845" cy="11051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2000505000000020004"/>
            </a:rPr>
            <a:t>Civil registration data </a:t>
          </a:r>
        </a:p>
      </dsp:txBody>
      <dsp:txXfrm>
        <a:off x="2833" y="195233"/>
        <a:ext cx="2762845" cy="1105138"/>
      </dsp:txXfrm>
    </dsp:sp>
    <dsp:sp modelId="{D1B9CB12-87C9-4CB9-82E8-D3A5FD17FCC8}">
      <dsp:nvSpPr>
        <dsp:cNvPr id="0" name=""/>
        <dsp:cNvSpPr/>
      </dsp:nvSpPr>
      <dsp:spPr>
        <a:xfrm>
          <a:off x="2833" y="1300371"/>
          <a:ext cx="2762845" cy="36577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solidFill>
                <a:schemeClr val="accent3"/>
              </a:solidFill>
              <a:latin typeface="Arial" panose="020B0604020202020204" pitchFamily="34" charset="0"/>
              <a:cs typeface="Arial" panose="020B0604020202020204" pitchFamily="34" charset="0"/>
            </a:rPr>
            <a:t>The numerator is the registered number of live births by women aged 15-19 in a given year, and the denominator is the estimated or enumerated population of women aged 15-19 years.</a:t>
          </a:r>
        </a:p>
      </dsp:txBody>
      <dsp:txXfrm>
        <a:off x="2833" y="1300371"/>
        <a:ext cx="2762845" cy="3657712"/>
      </dsp:txXfrm>
    </dsp:sp>
    <dsp:sp modelId="{E792C1A6-0AB7-4064-90D5-E097E56E5682}">
      <dsp:nvSpPr>
        <dsp:cNvPr id="0" name=""/>
        <dsp:cNvSpPr/>
      </dsp:nvSpPr>
      <dsp:spPr>
        <a:xfrm>
          <a:off x="3152477" y="195233"/>
          <a:ext cx="2762845" cy="11051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Montserrat" panose="02000505000000020004"/>
            </a:rPr>
            <a:t>Survey data </a:t>
          </a:r>
        </a:p>
      </dsp:txBody>
      <dsp:txXfrm>
        <a:off x="3152477" y="195233"/>
        <a:ext cx="2762845" cy="1105138"/>
      </dsp:txXfrm>
    </dsp:sp>
    <dsp:sp modelId="{BBD4F12E-41E6-4C23-9533-F9092B1A711C}">
      <dsp:nvSpPr>
        <dsp:cNvPr id="0" name=""/>
        <dsp:cNvSpPr/>
      </dsp:nvSpPr>
      <dsp:spPr>
        <a:xfrm>
          <a:off x="3152477" y="1300371"/>
          <a:ext cx="2762845" cy="36577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3"/>
              </a:solidFill>
              <a:latin typeface="Arial" panose="020B0604020202020204" pitchFamily="34" charset="0"/>
              <a:cs typeface="Arial" panose="020B0604020202020204" pitchFamily="34" charset="0"/>
            </a:rPr>
            <a:t>The numerator is the number of live births obtained from retrospective birth histories of the interviewed women who were 15-19 years of age at the time of the births during a reference period before the interview. The denominator is person-years lived between the ages of 15-19 years by the interviewed women during the same reference period.</a:t>
          </a:r>
        </a:p>
      </dsp:txBody>
      <dsp:txXfrm>
        <a:off x="3152477" y="1300371"/>
        <a:ext cx="2762845" cy="3657712"/>
      </dsp:txXfrm>
    </dsp:sp>
    <dsp:sp modelId="{FA89ADB9-3C04-401A-9ABD-4EF4A2CDEB89}">
      <dsp:nvSpPr>
        <dsp:cNvPr id="0" name=""/>
        <dsp:cNvSpPr/>
      </dsp:nvSpPr>
      <dsp:spPr>
        <a:xfrm>
          <a:off x="6302120" y="195233"/>
          <a:ext cx="2762845" cy="11051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Montserrat" panose="02000505000000020004"/>
            </a:rPr>
            <a:t>Census data </a:t>
          </a:r>
        </a:p>
      </dsp:txBody>
      <dsp:txXfrm>
        <a:off x="6302120" y="195233"/>
        <a:ext cx="2762845" cy="1105138"/>
      </dsp:txXfrm>
    </dsp:sp>
    <dsp:sp modelId="{647B5636-9143-4810-AE95-E06C08B7DE85}">
      <dsp:nvSpPr>
        <dsp:cNvPr id="0" name=""/>
        <dsp:cNvSpPr/>
      </dsp:nvSpPr>
      <dsp:spPr>
        <a:xfrm>
          <a:off x="6302120" y="1300371"/>
          <a:ext cx="2762845" cy="36577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3"/>
              </a:solidFill>
              <a:latin typeface="Arial" panose="020B0604020202020204" pitchFamily="34" charset="0"/>
              <a:cs typeface="Arial" panose="020B0604020202020204" pitchFamily="34" charset="0"/>
            </a:rPr>
            <a:t>The adolescent birth rate is computed on the basis of the date of last birth or the number of births in the 12 months preceding the enumeration. The census provides both the numerator and the denominator for the rates. </a:t>
          </a:r>
        </a:p>
      </dsp:txBody>
      <dsp:txXfrm>
        <a:off x="6302120" y="1300371"/>
        <a:ext cx="2762845" cy="36577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5/24/2022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9</a:t>
            </a:fld>
            <a:endParaRPr lang="en-US"/>
          </a:p>
        </p:txBody>
      </p:sp>
    </p:spTree>
    <p:extLst>
      <p:ext uri="{BB962C8B-B14F-4D97-AF65-F5344CB8AC3E}">
        <p14:creationId xmlns:p14="http://schemas.microsoft.com/office/powerpoint/2010/main" val="462042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nstats.un.org/sdgs/metadat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1" y="4876800"/>
            <a:ext cx="8915399" cy="1846659"/>
          </a:xfrm>
        </p:spPr>
        <p:txBody>
          <a:bodyPr/>
          <a:lstStyle/>
          <a:p>
            <a:r>
              <a:rPr lang="en-US" sz="6000" dirty="0"/>
              <a:t>Gender data literacy and avoiding common mistakes </a:t>
            </a:r>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609601" y="9144000"/>
            <a:ext cx="8686799" cy="1292662"/>
          </a:xfrm>
        </p:spPr>
        <p:txBody>
          <a:bodyPr/>
          <a:lstStyle/>
          <a:p>
            <a:r>
              <a:rPr lang="en-US" sz="2800" dirty="0">
                <a:solidFill>
                  <a:schemeClr val="bg2"/>
                </a:solidFill>
                <a:latin typeface="Gill Sans MT" panose="020B0502020104020203" pitchFamily="34" charset="0"/>
              </a:rPr>
              <a:t>ASIA-PACIFIC TRAINING CURRICULUM ON GENDER STATISTICS</a:t>
            </a:r>
          </a:p>
          <a:p>
            <a:endParaRPr lang="en-US" sz="2800" dirty="0"/>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BE335-7CA3-47F0-8B91-B6C6B3680967}"/>
              </a:ext>
            </a:extLst>
          </p:cNvPr>
          <p:cNvSpPr>
            <a:spLocks noGrp="1"/>
          </p:cNvSpPr>
          <p:nvPr>
            <p:ph type="body" sz="quarter" idx="10"/>
          </p:nvPr>
        </p:nvSpPr>
        <p:spPr>
          <a:xfrm>
            <a:off x="1586578" y="1128240"/>
            <a:ext cx="21233951" cy="1194430"/>
          </a:xfrm>
        </p:spPr>
        <p:txBody>
          <a:bodyPr/>
          <a:lstStyle/>
          <a:p>
            <a:r>
              <a:rPr lang="en-US" dirty="0"/>
              <a:t>Why is metadata important? </a:t>
            </a:r>
          </a:p>
          <a:p>
            <a:endParaRPr lang="en-US" dirty="0"/>
          </a:p>
        </p:txBody>
      </p:sp>
      <p:sp>
        <p:nvSpPr>
          <p:cNvPr id="3" name="Text Placeholder 2">
            <a:extLst>
              <a:ext uri="{FF2B5EF4-FFF2-40B4-BE49-F238E27FC236}">
                <a16:creationId xmlns:a16="http://schemas.microsoft.com/office/drawing/2014/main" id="{7DABA1B2-5F5C-40F4-A60C-EBD05031A478}"/>
              </a:ext>
            </a:extLst>
          </p:cNvPr>
          <p:cNvSpPr>
            <a:spLocks noGrp="1"/>
          </p:cNvSpPr>
          <p:nvPr>
            <p:ph type="body" sz="quarter" idx="11"/>
          </p:nvPr>
        </p:nvSpPr>
        <p:spPr>
          <a:xfrm>
            <a:off x="1586578" y="2819400"/>
            <a:ext cx="21233951" cy="2154436"/>
          </a:xfrm>
        </p:spPr>
        <p:txBody>
          <a:bodyPr/>
          <a:lstStyle/>
          <a:p>
            <a:pPr marL="457200" indent="-457200">
              <a:buFontTx/>
              <a:buChar char="-"/>
            </a:pPr>
            <a:r>
              <a:rPr lang="en-US" dirty="0"/>
              <a:t>Metadata improves comparability of data</a:t>
            </a:r>
          </a:p>
          <a:p>
            <a:pPr marL="457200" indent="-457200">
              <a:buFontTx/>
              <a:buChar char="-"/>
            </a:pPr>
            <a:endParaRPr lang="en-US" dirty="0"/>
          </a:p>
          <a:p>
            <a:pPr marL="514350" indent="-514350">
              <a:buFont typeface="Courier New" panose="02070309020205020404" pitchFamily="49" charset="0"/>
              <a:buChar char="o"/>
            </a:pPr>
            <a:r>
              <a:rPr lang="en-US" dirty="0"/>
              <a:t>Concepts can have different definitions, units and classifications. </a:t>
            </a:r>
          </a:p>
          <a:p>
            <a:pPr marL="514350" indent="-514350">
              <a:buFont typeface="Courier New" panose="02070309020205020404" pitchFamily="49" charset="0"/>
              <a:buChar char="o"/>
            </a:pPr>
            <a:r>
              <a:rPr lang="en-US" dirty="0"/>
              <a:t>To avoid discrepancies and misinterpretations, always look at the metadata</a:t>
            </a:r>
          </a:p>
          <a:p>
            <a:pPr marL="514350" indent="-514350">
              <a:buFont typeface="Courier New" panose="02070309020205020404" pitchFamily="49" charset="0"/>
              <a:buChar char="o"/>
            </a:pPr>
            <a:r>
              <a:rPr lang="en-US" dirty="0"/>
              <a:t>Example: Both these tables have estimates for child marriage</a:t>
            </a:r>
          </a:p>
        </p:txBody>
      </p:sp>
      <p:grpSp>
        <p:nvGrpSpPr>
          <p:cNvPr id="5" name="Group 4">
            <a:extLst>
              <a:ext uri="{FF2B5EF4-FFF2-40B4-BE49-F238E27FC236}">
                <a16:creationId xmlns:a16="http://schemas.microsoft.com/office/drawing/2014/main" id="{04C34AD9-9CDD-4B4B-8F23-132BD483D7B4}"/>
              </a:ext>
            </a:extLst>
          </p:cNvPr>
          <p:cNvGrpSpPr/>
          <p:nvPr/>
        </p:nvGrpSpPr>
        <p:grpSpPr>
          <a:xfrm>
            <a:off x="914400" y="6096000"/>
            <a:ext cx="11340178" cy="5334000"/>
            <a:chOff x="0" y="0"/>
            <a:chExt cx="5481955" cy="1948815"/>
          </a:xfrm>
        </p:grpSpPr>
        <p:pic>
          <p:nvPicPr>
            <p:cNvPr id="6" name="Picture 5">
              <a:extLst>
                <a:ext uri="{FF2B5EF4-FFF2-40B4-BE49-F238E27FC236}">
                  <a16:creationId xmlns:a16="http://schemas.microsoft.com/office/drawing/2014/main" id="{8C912F21-1812-4D9D-B1B7-D51920EE6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1955" cy="1948815"/>
            </a:xfrm>
            <a:prstGeom prst="rect">
              <a:avLst/>
            </a:prstGeom>
          </p:spPr>
        </p:pic>
        <p:sp>
          <p:nvSpPr>
            <p:cNvPr id="7" name="Rectangle: Rounded Corners 6">
              <a:extLst>
                <a:ext uri="{FF2B5EF4-FFF2-40B4-BE49-F238E27FC236}">
                  <a16:creationId xmlns:a16="http://schemas.microsoft.com/office/drawing/2014/main" id="{D5CC10F4-258A-426B-AD2A-0B0D4607F2A9}"/>
                </a:ext>
              </a:extLst>
            </p:cNvPr>
            <p:cNvSpPr/>
            <p:nvPr/>
          </p:nvSpPr>
          <p:spPr>
            <a:xfrm>
              <a:off x="2981739" y="7951"/>
              <a:ext cx="1605556" cy="25444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a:extLst>
              <a:ext uri="{FF2B5EF4-FFF2-40B4-BE49-F238E27FC236}">
                <a16:creationId xmlns:a16="http://schemas.microsoft.com/office/drawing/2014/main" id="{EB7E6381-398A-47FE-B86C-1BCB081135EE}"/>
              </a:ext>
            </a:extLst>
          </p:cNvPr>
          <p:cNvGrpSpPr/>
          <p:nvPr/>
        </p:nvGrpSpPr>
        <p:grpSpPr>
          <a:xfrm>
            <a:off x="12801600" y="5943600"/>
            <a:ext cx="11340178" cy="5334000"/>
            <a:chOff x="0" y="0"/>
            <a:chExt cx="5441950" cy="1936750"/>
          </a:xfrm>
        </p:grpSpPr>
        <p:pic>
          <p:nvPicPr>
            <p:cNvPr id="9" name="Picture 8">
              <a:extLst>
                <a:ext uri="{FF2B5EF4-FFF2-40B4-BE49-F238E27FC236}">
                  <a16:creationId xmlns:a16="http://schemas.microsoft.com/office/drawing/2014/main" id="{B47DE022-4CC0-437C-98D2-F95C9D141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41950" cy="1936750"/>
            </a:xfrm>
            <a:prstGeom prst="rect">
              <a:avLst/>
            </a:prstGeom>
          </p:spPr>
        </p:pic>
        <p:sp>
          <p:nvSpPr>
            <p:cNvPr id="10" name="Rectangle: Rounded Corners 9">
              <a:extLst>
                <a:ext uri="{FF2B5EF4-FFF2-40B4-BE49-F238E27FC236}">
                  <a16:creationId xmlns:a16="http://schemas.microsoft.com/office/drawing/2014/main" id="{8ACA272F-2523-4E3A-B408-D7AF6E1CB463}"/>
                </a:ext>
              </a:extLst>
            </p:cNvPr>
            <p:cNvSpPr/>
            <p:nvPr/>
          </p:nvSpPr>
          <p:spPr>
            <a:xfrm>
              <a:off x="2997642" y="0"/>
              <a:ext cx="1621459" cy="25444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1162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13E9B4-24BB-4D05-AFA1-0A4DFB76D66E}"/>
              </a:ext>
            </a:extLst>
          </p:cNvPr>
          <p:cNvSpPr>
            <a:spLocks noGrp="1"/>
          </p:cNvSpPr>
          <p:nvPr>
            <p:ph type="body" sz="quarter" idx="10"/>
          </p:nvPr>
        </p:nvSpPr>
        <p:spPr>
          <a:xfrm>
            <a:off x="1586578" y="1128240"/>
            <a:ext cx="21233951" cy="1194430"/>
          </a:xfrm>
        </p:spPr>
        <p:txBody>
          <a:bodyPr/>
          <a:lstStyle/>
          <a:p>
            <a:r>
              <a:rPr lang="en-US" dirty="0"/>
              <a:t>Why is metadata important? </a:t>
            </a:r>
          </a:p>
          <a:p>
            <a:endParaRPr lang="en-US" dirty="0"/>
          </a:p>
        </p:txBody>
      </p:sp>
      <p:sp>
        <p:nvSpPr>
          <p:cNvPr id="3" name="Text Placeholder 2">
            <a:extLst>
              <a:ext uri="{FF2B5EF4-FFF2-40B4-BE49-F238E27FC236}">
                <a16:creationId xmlns:a16="http://schemas.microsoft.com/office/drawing/2014/main" id="{A4543FFB-66FE-4460-9501-0A39F4E3604D}"/>
              </a:ext>
            </a:extLst>
          </p:cNvPr>
          <p:cNvSpPr>
            <a:spLocks noGrp="1"/>
          </p:cNvSpPr>
          <p:nvPr>
            <p:ph type="body" sz="quarter" idx="11"/>
          </p:nvPr>
        </p:nvSpPr>
        <p:spPr>
          <a:xfrm>
            <a:off x="1586578" y="3161380"/>
            <a:ext cx="21233951" cy="2154436"/>
          </a:xfrm>
        </p:spPr>
        <p:txBody>
          <a:bodyPr/>
          <a:lstStyle/>
          <a:p>
            <a:pPr marL="457200" indent="-457200">
              <a:buFontTx/>
              <a:buChar char="-"/>
            </a:pPr>
            <a:r>
              <a:rPr lang="en-US" dirty="0"/>
              <a:t>Metadata provides information about inconsistencies in computation methods</a:t>
            </a:r>
          </a:p>
          <a:p>
            <a:endParaRPr lang="en-US" dirty="0"/>
          </a:p>
          <a:p>
            <a:pPr marL="457200" indent="-457200">
              <a:buFont typeface="Courier New" panose="02070309020205020404" pitchFamily="49" charset="0"/>
              <a:buChar char="o"/>
            </a:pPr>
            <a:r>
              <a:rPr lang="en-US" dirty="0"/>
              <a:t>E.g. 3 different ways of computing estimates for Adolescent Birth Rates</a:t>
            </a:r>
          </a:p>
          <a:p>
            <a:pPr marL="457200" indent="-457200">
              <a:buFont typeface="Courier New" panose="02070309020205020404" pitchFamily="49" charset="0"/>
              <a:buChar char="o"/>
            </a:pPr>
            <a:r>
              <a:rPr lang="en-US" dirty="0"/>
              <a:t>Same definition, different methods of computation</a:t>
            </a:r>
          </a:p>
          <a:p>
            <a:pPr marL="457200" indent="-457200">
              <a:buFont typeface="Courier New" panose="02070309020205020404" pitchFamily="49" charset="0"/>
              <a:buChar char="o"/>
            </a:pPr>
            <a:r>
              <a:rPr lang="en-US" dirty="0"/>
              <a:t>Depends on the source of data</a:t>
            </a:r>
          </a:p>
        </p:txBody>
      </p:sp>
      <p:graphicFrame>
        <p:nvGraphicFramePr>
          <p:cNvPr id="5" name="Diagram 4">
            <a:extLst>
              <a:ext uri="{FF2B5EF4-FFF2-40B4-BE49-F238E27FC236}">
                <a16:creationId xmlns:a16="http://schemas.microsoft.com/office/drawing/2014/main" id="{4A0DC8A2-B283-4822-8560-41AD436DBFEA}"/>
              </a:ext>
            </a:extLst>
          </p:cNvPr>
          <p:cNvGraphicFramePr/>
          <p:nvPr>
            <p:extLst>
              <p:ext uri="{D42A27DB-BD31-4B8C-83A1-F6EECF244321}">
                <p14:modId xmlns:p14="http://schemas.microsoft.com/office/powerpoint/2010/main" val="1102383930"/>
              </p:ext>
            </p:extLst>
          </p:nvPr>
        </p:nvGraphicFramePr>
        <p:xfrm>
          <a:off x="6629400" y="5628529"/>
          <a:ext cx="9067800" cy="515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15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73EF3-FF11-4914-A0E1-67322725B7F2}"/>
              </a:ext>
            </a:extLst>
          </p:cNvPr>
          <p:cNvSpPr>
            <a:spLocks noGrp="1"/>
          </p:cNvSpPr>
          <p:nvPr>
            <p:ph type="body" sz="quarter" idx="10"/>
          </p:nvPr>
        </p:nvSpPr>
        <p:spPr/>
        <p:txBody>
          <a:bodyPr/>
          <a:lstStyle/>
          <a:p>
            <a:r>
              <a:rPr lang="en-US" dirty="0"/>
              <a:t>International definitions</a:t>
            </a:r>
          </a:p>
        </p:txBody>
      </p:sp>
      <p:sp>
        <p:nvSpPr>
          <p:cNvPr id="3" name="Text Placeholder 2">
            <a:extLst>
              <a:ext uri="{FF2B5EF4-FFF2-40B4-BE49-F238E27FC236}">
                <a16:creationId xmlns:a16="http://schemas.microsoft.com/office/drawing/2014/main" id="{2EEC244C-74B3-4468-94CE-BC7E77B3E873}"/>
              </a:ext>
            </a:extLst>
          </p:cNvPr>
          <p:cNvSpPr>
            <a:spLocks noGrp="1"/>
          </p:cNvSpPr>
          <p:nvPr>
            <p:ph type="body" sz="quarter" idx="11"/>
          </p:nvPr>
        </p:nvSpPr>
        <p:spPr>
          <a:xfrm>
            <a:off x="1586578" y="3124200"/>
            <a:ext cx="21233951" cy="9048631"/>
          </a:xfrm>
        </p:spPr>
        <p:txBody>
          <a:bodyPr/>
          <a:lstStyle/>
          <a:p>
            <a:pPr marL="457200" indent="-457200">
              <a:buFontTx/>
              <a:buChar char="-"/>
            </a:pPr>
            <a:r>
              <a:rPr lang="en-US" dirty="0"/>
              <a:t>Internationally agreed </a:t>
            </a:r>
            <a:r>
              <a:rPr lang="en-IN" dirty="0"/>
              <a:t>definitions exist for almost all statistical concepts</a:t>
            </a:r>
          </a:p>
          <a:p>
            <a:pPr marL="1011747" lvl="1" indent="-457200">
              <a:buFontTx/>
              <a:buChar char="-"/>
            </a:pPr>
            <a:r>
              <a:rPr lang="en-IN" dirty="0"/>
              <a:t>Ensure international comparability of data</a:t>
            </a:r>
          </a:p>
          <a:p>
            <a:pPr marL="1011747" lvl="1" indent="-457200">
              <a:buFontTx/>
              <a:buChar char="-"/>
            </a:pPr>
            <a:r>
              <a:rPr lang="en-IN" dirty="0"/>
              <a:t>For SDG indicators, they can be found in the SDG metadata repository </a:t>
            </a:r>
          </a:p>
          <a:p>
            <a:pPr marL="1011747" lvl="1" indent="-457200">
              <a:buFontTx/>
              <a:buChar char="-"/>
            </a:pPr>
            <a:endParaRPr lang="en-IN" dirty="0"/>
          </a:p>
          <a:p>
            <a:pPr marL="457200" indent="-457200">
              <a:buFontTx/>
              <a:buChar char="-"/>
            </a:pPr>
            <a:r>
              <a:rPr lang="en-IN" dirty="0"/>
              <a:t>Example: When calculating proportion of urban population living in slums, you are looking at population deprived in at least one of the following areas:</a:t>
            </a:r>
          </a:p>
          <a:p>
            <a:endParaRPr lang="en-IN" dirty="0"/>
          </a:p>
          <a:p>
            <a:pPr marL="1011747" lvl="1" indent="-457200">
              <a:buFont typeface="Courier New" panose="02070309020205020404" pitchFamily="49" charset="0"/>
              <a:buChar char="o"/>
            </a:pPr>
            <a:r>
              <a:rPr lang="en-IN" dirty="0"/>
              <a:t>Improved water source </a:t>
            </a:r>
            <a:endParaRPr lang="en-US" dirty="0"/>
          </a:p>
          <a:p>
            <a:pPr marL="1011747" lvl="1" indent="-457200">
              <a:buFont typeface="Courier New" panose="02070309020205020404" pitchFamily="49" charset="0"/>
              <a:buChar char="o"/>
            </a:pPr>
            <a:r>
              <a:rPr lang="en-IN" dirty="0"/>
              <a:t>Improved sanitation facilities </a:t>
            </a:r>
            <a:endParaRPr lang="en-US" dirty="0"/>
          </a:p>
          <a:p>
            <a:pPr marL="1011747" lvl="1" indent="-457200">
              <a:buFont typeface="Courier New" panose="02070309020205020404" pitchFamily="49" charset="0"/>
              <a:buChar char="o"/>
            </a:pPr>
            <a:r>
              <a:rPr lang="en-IN" dirty="0"/>
              <a:t>Sufficient living area</a:t>
            </a:r>
            <a:endParaRPr lang="en-US" dirty="0"/>
          </a:p>
          <a:p>
            <a:pPr marL="1011747" lvl="1" indent="-457200">
              <a:buFont typeface="Courier New" panose="02070309020205020404" pitchFamily="49" charset="0"/>
              <a:buChar char="o"/>
            </a:pPr>
            <a:r>
              <a:rPr lang="en-IN" dirty="0"/>
              <a:t>Durable materials </a:t>
            </a:r>
            <a:endParaRPr lang="en-US" dirty="0"/>
          </a:p>
          <a:p>
            <a:pPr marL="1011747" lvl="1" indent="-457200">
              <a:buFont typeface="Courier New" panose="02070309020205020404" pitchFamily="49" charset="0"/>
              <a:buChar char="o"/>
            </a:pPr>
            <a:r>
              <a:rPr lang="en-IN" dirty="0"/>
              <a:t>Security of tenure</a:t>
            </a:r>
            <a:endParaRPr lang="en-US" dirty="0"/>
          </a:p>
          <a:p>
            <a:pPr marL="457200" indent="-457200">
              <a:buFont typeface="Courier New" panose="02070309020205020404" pitchFamily="49" charset="0"/>
              <a:buChar char="o"/>
            </a:pPr>
            <a:endParaRPr lang="en-IN" dirty="0"/>
          </a:p>
          <a:p>
            <a:r>
              <a:rPr lang="en-US" dirty="0"/>
              <a:t>	Each of these 5 areas have their own definitions.</a:t>
            </a:r>
          </a:p>
          <a:p>
            <a:endParaRPr lang="en-US" dirty="0"/>
          </a:p>
          <a:p>
            <a:r>
              <a:rPr lang="en-US" dirty="0"/>
              <a:t>- Understanding the metadata is essential to interpret the data</a:t>
            </a:r>
          </a:p>
          <a:p>
            <a:endParaRPr lang="en-IN" dirty="0"/>
          </a:p>
          <a:p>
            <a:pPr marL="457200" indent="-457200">
              <a:buFontTx/>
              <a:buChar char="-"/>
            </a:pPr>
            <a:endParaRPr lang="en-IN" dirty="0"/>
          </a:p>
          <a:p>
            <a:pPr marL="457200" indent="-457200">
              <a:buFontTx/>
              <a:buChar char="-"/>
            </a:pPr>
            <a:endParaRPr lang="en-IN" dirty="0"/>
          </a:p>
          <a:p>
            <a:pPr marL="457200" indent="-457200">
              <a:buFontTx/>
              <a:buChar char="-"/>
            </a:pPr>
            <a:endParaRPr lang="en-IN" dirty="0"/>
          </a:p>
          <a:p>
            <a:pPr marL="457200" indent="-457200">
              <a:buFontTx/>
              <a:buChar char="-"/>
            </a:pPr>
            <a:endParaRPr lang="en-IN" dirty="0"/>
          </a:p>
        </p:txBody>
      </p:sp>
    </p:spTree>
    <p:extLst>
      <p:ext uri="{BB962C8B-B14F-4D97-AF65-F5344CB8AC3E}">
        <p14:creationId xmlns:p14="http://schemas.microsoft.com/office/powerpoint/2010/main" val="95333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A9707-ECA6-486A-9518-13CBC0A9541B}"/>
              </a:ext>
            </a:extLst>
          </p:cNvPr>
          <p:cNvSpPr>
            <a:spLocks noGrp="1"/>
          </p:cNvSpPr>
          <p:nvPr>
            <p:ph type="body" sz="quarter" idx="10"/>
          </p:nvPr>
        </p:nvSpPr>
        <p:spPr/>
        <p:txBody>
          <a:bodyPr/>
          <a:lstStyle/>
          <a:p>
            <a:r>
              <a:rPr lang="en-US" dirty="0"/>
              <a:t>Data </a:t>
            </a:r>
          </a:p>
        </p:txBody>
      </p:sp>
      <p:sp>
        <p:nvSpPr>
          <p:cNvPr id="3" name="Text Placeholder 2">
            <a:extLst>
              <a:ext uri="{FF2B5EF4-FFF2-40B4-BE49-F238E27FC236}">
                <a16:creationId xmlns:a16="http://schemas.microsoft.com/office/drawing/2014/main" id="{EED6F086-0AD4-4754-94C2-15A432F11AB9}"/>
              </a:ext>
            </a:extLst>
          </p:cNvPr>
          <p:cNvSpPr>
            <a:spLocks noGrp="1"/>
          </p:cNvSpPr>
          <p:nvPr>
            <p:ph type="body" sz="quarter" idx="11"/>
          </p:nvPr>
        </p:nvSpPr>
        <p:spPr>
          <a:xfrm>
            <a:off x="1586578" y="3161380"/>
            <a:ext cx="21233951" cy="1292662"/>
          </a:xfrm>
        </p:spPr>
        <p:txBody>
          <a:bodyPr/>
          <a:lstStyle/>
          <a:p>
            <a:pPr marL="457200" indent="-457200">
              <a:buFontTx/>
              <a:buChar char="-"/>
            </a:pPr>
            <a:r>
              <a:rPr lang="en-US" dirty="0"/>
              <a:t>Data is information about measurements or observations </a:t>
            </a:r>
          </a:p>
          <a:p>
            <a:pPr marL="457200" indent="-457200">
              <a:buFontTx/>
              <a:buChar char="-"/>
            </a:pPr>
            <a:r>
              <a:rPr lang="en-US" dirty="0"/>
              <a:t>2 types of data: Macrodata and Microdata </a:t>
            </a:r>
          </a:p>
          <a:p>
            <a:endParaRPr lang="en-US" dirty="0"/>
          </a:p>
        </p:txBody>
      </p:sp>
      <p:grpSp>
        <p:nvGrpSpPr>
          <p:cNvPr id="5" name="Group 4">
            <a:extLst>
              <a:ext uri="{FF2B5EF4-FFF2-40B4-BE49-F238E27FC236}">
                <a16:creationId xmlns:a16="http://schemas.microsoft.com/office/drawing/2014/main" id="{74C6D9C1-5359-4184-8FA7-7C76D9D3F461}"/>
              </a:ext>
            </a:extLst>
          </p:cNvPr>
          <p:cNvGrpSpPr/>
          <p:nvPr/>
        </p:nvGrpSpPr>
        <p:grpSpPr>
          <a:xfrm>
            <a:off x="1142999" y="4564684"/>
            <a:ext cx="21677529" cy="6844569"/>
            <a:chOff x="1435770" y="2180296"/>
            <a:chExt cx="9575530" cy="3777742"/>
          </a:xfrm>
        </p:grpSpPr>
        <p:sp>
          <p:nvSpPr>
            <p:cNvPr id="6" name="TextBox 5">
              <a:extLst>
                <a:ext uri="{FF2B5EF4-FFF2-40B4-BE49-F238E27FC236}">
                  <a16:creationId xmlns:a16="http://schemas.microsoft.com/office/drawing/2014/main" id="{124FA487-00A2-42F9-BFAF-7435C0986EC0}"/>
                </a:ext>
              </a:extLst>
            </p:cNvPr>
            <p:cNvSpPr txBox="1"/>
            <p:nvPr/>
          </p:nvSpPr>
          <p:spPr>
            <a:xfrm>
              <a:off x="1435770" y="2180296"/>
              <a:ext cx="4660229" cy="2599041"/>
            </a:xfrm>
            <a:prstGeom prst="rect">
              <a:avLst/>
            </a:prstGeom>
            <a:noFill/>
          </p:spPr>
          <p:txBody>
            <a:bodyPr wrap="square" rtlCol="0">
              <a:spAutoFit/>
            </a:bodyPr>
            <a:lstStyle/>
            <a:p>
              <a:r>
                <a:rPr lang="en-US" sz="3000" dirty="0">
                  <a:solidFill>
                    <a:srgbClr val="009DDC"/>
                  </a:solidFill>
                  <a:latin typeface="Arial" panose="020B0604020202020204" pitchFamily="34" charset="0"/>
                  <a:cs typeface="Arial" panose="020B0604020202020204" pitchFamily="34" charset="0"/>
                </a:rPr>
                <a:t>Macrodata</a:t>
              </a:r>
            </a:p>
            <a:p>
              <a:endParaRPr lang="en-US" sz="3000" dirty="0">
                <a:solidFill>
                  <a:schemeClr val="accent3"/>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solidFill>
                  <a:latin typeface="Arial" panose="020B0604020202020204" pitchFamily="34" charset="0"/>
                  <a:cs typeface="Arial" panose="020B0604020202020204" pitchFamily="34" charset="0"/>
                </a:rPr>
                <a:t>National aggregates</a:t>
              </a:r>
            </a:p>
            <a:p>
              <a:endParaRPr lang="en-US" sz="3000" dirty="0">
                <a:solidFill>
                  <a:schemeClr val="accent3"/>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solidFill>
                  <a:latin typeface="Arial" panose="020B0604020202020204" pitchFamily="34" charset="0"/>
                  <a:cs typeface="Arial" panose="020B0604020202020204" pitchFamily="34" charset="0"/>
                </a:rPr>
                <a:t>Choose macrodata when looking at national-level estimates </a:t>
              </a:r>
            </a:p>
            <a:p>
              <a:endParaRPr lang="en-US" sz="3000" dirty="0">
                <a:solidFill>
                  <a:schemeClr val="accent3"/>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solidFill>
                  <a:latin typeface="Arial" panose="020B0604020202020204" pitchFamily="34" charset="0"/>
                  <a:cs typeface="Arial" panose="020B0604020202020204" pitchFamily="34" charset="0"/>
                </a:rPr>
                <a:t>Choose macrodata when looking for readily available estimates. Representative of a country or select group within the country</a:t>
              </a:r>
            </a:p>
          </p:txBody>
        </p:sp>
        <p:sp>
          <p:nvSpPr>
            <p:cNvPr id="7" name="TextBox 6">
              <a:extLst>
                <a:ext uri="{FF2B5EF4-FFF2-40B4-BE49-F238E27FC236}">
                  <a16:creationId xmlns:a16="http://schemas.microsoft.com/office/drawing/2014/main" id="{72809A49-0503-45CA-883D-0A7A5F8DB4ED}"/>
                </a:ext>
              </a:extLst>
            </p:cNvPr>
            <p:cNvSpPr txBox="1"/>
            <p:nvPr/>
          </p:nvSpPr>
          <p:spPr>
            <a:xfrm>
              <a:off x="6832331" y="2180296"/>
              <a:ext cx="4178969" cy="3363465"/>
            </a:xfrm>
            <a:prstGeom prst="rect">
              <a:avLst/>
            </a:prstGeom>
            <a:noFill/>
          </p:spPr>
          <p:txBody>
            <a:bodyPr wrap="square" rtlCol="0">
              <a:spAutoFit/>
            </a:bodyPr>
            <a:lstStyle/>
            <a:p>
              <a:r>
                <a:rPr lang="en-US" sz="3000" dirty="0">
                  <a:solidFill>
                    <a:srgbClr val="009DDC"/>
                  </a:solidFill>
                  <a:latin typeface="Arial" panose="020B0604020202020204" pitchFamily="34" charset="0"/>
                  <a:cs typeface="Arial" panose="020B0604020202020204" pitchFamily="34" charset="0"/>
                </a:rPr>
                <a:t>Microdata</a:t>
              </a:r>
            </a:p>
            <a:p>
              <a:endParaRPr lang="en-US" sz="3000" dirty="0">
                <a:solidFill>
                  <a:schemeClr val="accent3"/>
                </a:solidFill>
                <a:latin typeface="Arial" panose="020B0604020202020204" pitchFamily="34" charset="0"/>
                <a:cs typeface="Arial" panose="020B0604020202020204" pitchFamily="34" charset="0"/>
              </a:endParaRPr>
            </a:p>
            <a:p>
              <a:pPr algn="just"/>
              <a:r>
                <a:rPr lang="en-US" sz="3000" dirty="0">
                  <a:solidFill>
                    <a:schemeClr val="accent3"/>
                  </a:solidFill>
                  <a:latin typeface="Arial" panose="020B0604020202020204" pitchFamily="34" charset="0"/>
                  <a:cs typeface="Arial" panose="020B0604020202020204" pitchFamily="34" charset="0"/>
                </a:rPr>
                <a:t>- Individual-level data </a:t>
              </a:r>
            </a:p>
            <a:p>
              <a:pPr algn="just"/>
              <a:endParaRPr lang="en-US" sz="3000" dirty="0">
                <a:solidFill>
                  <a:schemeClr val="accent3"/>
                </a:solidFill>
                <a:latin typeface="Arial" panose="020B0604020202020204" pitchFamily="34" charset="0"/>
                <a:cs typeface="Arial" panose="020B0604020202020204" pitchFamily="34" charset="0"/>
              </a:endParaRPr>
            </a:p>
            <a:p>
              <a:pPr algn="just"/>
              <a:r>
                <a:rPr lang="en-US" sz="3000" dirty="0">
                  <a:solidFill>
                    <a:schemeClr val="accent3"/>
                  </a:solidFill>
                  <a:latin typeface="Arial" panose="020B0604020202020204" pitchFamily="34" charset="0"/>
                  <a:cs typeface="Arial" panose="020B0604020202020204" pitchFamily="34" charset="0"/>
                </a:rPr>
                <a:t>- Data collected from each individual through a survey or interview </a:t>
              </a:r>
            </a:p>
            <a:p>
              <a:pPr algn="just"/>
              <a:endParaRPr lang="en-US" sz="3000" dirty="0">
                <a:solidFill>
                  <a:schemeClr val="accent3"/>
                </a:solidFill>
                <a:latin typeface="Arial" panose="020B0604020202020204" pitchFamily="34" charset="0"/>
                <a:cs typeface="Arial" panose="020B0604020202020204" pitchFamily="34" charset="0"/>
              </a:endParaRPr>
            </a:p>
            <a:p>
              <a:pPr algn="just"/>
              <a:r>
                <a:rPr lang="en-US" sz="3000" dirty="0">
                  <a:solidFill>
                    <a:schemeClr val="accent3"/>
                  </a:solidFill>
                  <a:latin typeface="Arial" panose="020B0604020202020204" pitchFamily="34" charset="0"/>
                  <a:cs typeface="Arial" panose="020B0604020202020204" pitchFamily="34" charset="0"/>
                </a:rPr>
                <a:t>- Choose microdata when your country has conducted a relevant survey to your area of interest but has not produced exactly the estimate you are looking for</a:t>
              </a:r>
            </a:p>
            <a:p>
              <a:pPr algn="just"/>
              <a:endParaRPr lang="en-US" sz="3000" dirty="0">
                <a:solidFill>
                  <a:schemeClr val="accent3"/>
                </a:solidFill>
                <a:latin typeface="Arial" panose="020B0604020202020204" pitchFamily="34" charset="0"/>
                <a:cs typeface="Arial" panose="020B0604020202020204" pitchFamily="34" charset="0"/>
              </a:endParaRPr>
            </a:p>
            <a:p>
              <a:pPr algn="just"/>
              <a:r>
                <a:rPr lang="en-US" sz="3000" dirty="0">
                  <a:solidFill>
                    <a:schemeClr val="accent3"/>
                  </a:solidFill>
                  <a:latin typeface="Arial" panose="020B0604020202020204" pitchFamily="34" charset="0"/>
                  <a:cs typeface="Arial" panose="020B0604020202020204" pitchFamily="34" charset="0"/>
                </a:rPr>
                <a:t>- Choose microdata when you want to conduct further testing, including association between variables</a:t>
              </a:r>
            </a:p>
          </p:txBody>
        </p:sp>
        <p:cxnSp>
          <p:nvCxnSpPr>
            <p:cNvPr id="8" name="Straight Connector 7">
              <a:extLst>
                <a:ext uri="{FF2B5EF4-FFF2-40B4-BE49-F238E27FC236}">
                  <a16:creationId xmlns:a16="http://schemas.microsoft.com/office/drawing/2014/main" id="{5EC9C825-F36A-4A20-92CB-DF195D9D0C85}"/>
                </a:ext>
              </a:extLst>
            </p:cNvPr>
            <p:cNvCxnSpPr/>
            <p:nvPr/>
          </p:nvCxnSpPr>
          <p:spPr>
            <a:xfrm>
              <a:off x="6439301" y="2271562"/>
              <a:ext cx="0" cy="368647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73246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31D87-DC1F-4D45-A3BB-97469CB92507}"/>
              </a:ext>
            </a:extLst>
          </p:cNvPr>
          <p:cNvSpPr>
            <a:spLocks noGrp="1"/>
          </p:cNvSpPr>
          <p:nvPr>
            <p:ph type="body" sz="quarter" idx="10"/>
          </p:nvPr>
        </p:nvSpPr>
        <p:spPr/>
        <p:txBody>
          <a:bodyPr/>
          <a:lstStyle/>
          <a:p>
            <a:r>
              <a:rPr lang="en-US" dirty="0"/>
              <a:t>Variable </a:t>
            </a:r>
          </a:p>
        </p:txBody>
      </p:sp>
      <p:sp>
        <p:nvSpPr>
          <p:cNvPr id="3" name="Text Placeholder 2">
            <a:extLst>
              <a:ext uri="{FF2B5EF4-FFF2-40B4-BE49-F238E27FC236}">
                <a16:creationId xmlns:a16="http://schemas.microsoft.com/office/drawing/2014/main" id="{DA4C432F-649F-4595-9F6A-1DBCAF625F65}"/>
              </a:ext>
            </a:extLst>
          </p:cNvPr>
          <p:cNvSpPr>
            <a:spLocks noGrp="1"/>
          </p:cNvSpPr>
          <p:nvPr>
            <p:ph type="body" sz="quarter" idx="11"/>
          </p:nvPr>
        </p:nvSpPr>
        <p:spPr>
          <a:xfrm>
            <a:off x="1586578" y="3161380"/>
            <a:ext cx="21233951" cy="5601533"/>
          </a:xfrm>
        </p:spPr>
        <p:txBody>
          <a:bodyPr/>
          <a:lstStyle/>
          <a:p>
            <a:pPr marL="457200" indent="-457200">
              <a:buFontTx/>
              <a:buChar char="-"/>
            </a:pPr>
            <a:r>
              <a:rPr lang="en-US" dirty="0"/>
              <a:t>An element or factor than can vary or change </a:t>
            </a:r>
          </a:p>
          <a:p>
            <a:pPr marL="457200" indent="-457200">
              <a:buFontTx/>
              <a:buChar char="-"/>
            </a:pPr>
            <a:r>
              <a:rPr lang="en-US" dirty="0"/>
              <a:t>Any element capable of having multiple values</a:t>
            </a:r>
          </a:p>
          <a:p>
            <a:pPr marL="457200" indent="-457200">
              <a:buFontTx/>
              <a:buChar char="-"/>
            </a:pPr>
            <a:r>
              <a:rPr lang="en-US" dirty="0"/>
              <a:t>Also called data item when working with survey data</a:t>
            </a:r>
          </a:p>
          <a:p>
            <a:pPr marL="457200" indent="-457200">
              <a:buFontTx/>
              <a:buChar char="-"/>
            </a:pPr>
            <a:r>
              <a:rPr lang="en-US" dirty="0"/>
              <a:t>Some examples: </a:t>
            </a:r>
          </a:p>
          <a:p>
            <a:pPr marL="457200" indent="-457200">
              <a:buFontTx/>
              <a:buChar char="-"/>
            </a:pPr>
            <a:endParaRPr lang="en-US" dirty="0"/>
          </a:p>
          <a:p>
            <a:pPr marL="457200" indent="-457200">
              <a:buFont typeface="Courier New" panose="02070309020205020404" pitchFamily="49" charset="0"/>
              <a:buChar char="o"/>
            </a:pPr>
            <a:r>
              <a:rPr lang="en-US" dirty="0"/>
              <a:t>Age</a:t>
            </a:r>
          </a:p>
          <a:p>
            <a:pPr marL="457200" indent="-457200">
              <a:buFont typeface="Courier New" panose="02070309020205020404" pitchFamily="49" charset="0"/>
              <a:buChar char="o"/>
            </a:pPr>
            <a:r>
              <a:rPr lang="en-US" dirty="0"/>
              <a:t>Sex</a:t>
            </a:r>
          </a:p>
          <a:p>
            <a:pPr marL="457200" indent="-457200">
              <a:buFont typeface="Courier New" panose="02070309020205020404" pitchFamily="49" charset="0"/>
              <a:buChar char="o"/>
            </a:pPr>
            <a:r>
              <a:rPr lang="en-US" dirty="0"/>
              <a:t>Marital status</a:t>
            </a:r>
          </a:p>
          <a:p>
            <a:pPr marL="457200" indent="-457200">
              <a:buFont typeface="Courier New" panose="02070309020205020404" pitchFamily="49" charset="0"/>
              <a:buChar char="o"/>
            </a:pPr>
            <a:r>
              <a:rPr lang="en-US" dirty="0"/>
              <a:t>Age at death</a:t>
            </a:r>
          </a:p>
          <a:p>
            <a:pPr marL="457200" indent="-457200">
              <a:buFont typeface="Courier New" panose="02070309020205020404" pitchFamily="49" charset="0"/>
              <a:buChar char="o"/>
            </a:pPr>
            <a:r>
              <a:rPr lang="en-US" dirty="0"/>
              <a:t>Age at first pregnancy </a:t>
            </a:r>
          </a:p>
          <a:p>
            <a:pPr marL="457200" indent="-457200">
              <a:buFont typeface="Courier New" panose="02070309020205020404" pitchFamily="49" charset="0"/>
              <a:buChar char="o"/>
            </a:pPr>
            <a:r>
              <a:rPr lang="en-US" dirty="0"/>
              <a:t>No. of children</a:t>
            </a:r>
          </a:p>
          <a:p>
            <a:pPr marL="457200" indent="-457200">
              <a:buFont typeface="Courier New" panose="02070309020205020404" pitchFamily="49" charset="0"/>
              <a:buChar char="o"/>
            </a:pPr>
            <a:r>
              <a:rPr lang="en-US" dirty="0"/>
              <a:t>No. of people in house  </a:t>
            </a:r>
          </a:p>
          <a:p>
            <a:pPr marL="457200" indent="-457200">
              <a:buFontTx/>
              <a:buChar char="-"/>
            </a:pPr>
            <a:endParaRPr lang="en-US" dirty="0"/>
          </a:p>
        </p:txBody>
      </p:sp>
      <p:grpSp>
        <p:nvGrpSpPr>
          <p:cNvPr id="5" name="Group 4">
            <a:extLst>
              <a:ext uri="{FF2B5EF4-FFF2-40B4-BE49-F238E27FC236}">
                <a16:creationId xmlns:a16="http://schemas.microsoft.com/office/drawing/2014/main" id="{889021F5-F059-4620-9861-3BD419C5AFD1}"/>
              </a:ext>
            </a:extLst>
          </p:cNvPr>
          <p:cNvGrpSpPr/>
          <p:nvPr/>
        </p:nvGrpSpPr>
        <p:grpSpPr>
          <a:xfrm>
            <a:off x="16246630" y="4146149"/>
            <a:ext cx="4572000" cy="3364140"/>
            <a:chOff x="0" y="0"/>
            <a:chExt cx="2121535" cy="1572895"/>
          </a:xfrm>
        </p:grpSpPr>
        <p:sp>
          <p:nvSpPr>
            <p:cNvPr id="6" name="Text Box 26">
              <a:extLst>
                <a:ext uri="{FF2B5EF4-FFF2-40B4-BE49-F238E27FC236}">
                  <a16:creationId xmlns:a16="http://schemas.microsoft.com/office/drawing/2014/main" id="{AF9E351E-1616-4B19-BD34-5CC33423AC68}"/>
                </a:ext>
              </a:extLst>
            </p:cNvPr>
            <p:cNvSpPr txBox="1"/>
            <p:nvPr/>
          </p:nvSpPr>
          <p:spPr>
            <a:xfrm>
              <a:off x="0" y="0"/>
              <a:ext cx="2121535" cy="4413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2000" b="1" i="0" dirty="0">
                  <a:solidFill>
                    <a:srgbClr val="009DDC"/>
                  </a:solidFill>
                  <a:effectLst/>
                  <a:latin typeface="Montserrat" panose="02000505000000020004"/>
                  <a:ea typeface="Calibri" panose="020F0502020204030204" pitchFamily="34" charset="0"/>
                  <a:cs typeface="Times New Roman" panose="02020603050405020304" pitchFamily="18" charset="0"/>
                </a:rPr>
                <a:t>Height is a variable because it can vary from person to person</a:t>
              </a:r>
              <a:r>
                <a:rPr lang="en-US" sz="11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D3CF49-3C3E-43F5-818F-130E3A03D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 y="441325"/>
              <a:ext cx="1584325" cy="1131570"/>
            </a:xfrm>
            <a:prstGeom prst="rect">
              <a:avLst/>
            </a:prstGeom>
          </p:spPr>
        </p:pic>
      </p:grpSp>
      <p:sp>
        <p:nvSpPr>
          <p:cNvPr id="8" name="Rounded Rectangle 2">
            <a:extLst>
              <a:ext uri="{FF2B5EF4-FFF2-40B4-BE49-F238E27FC236}">
                <a16:creationId xmlns:a16="http://schemas.microsoft.com/office/drawing/2014/main" id="{57D4EAF1-CC4C-41A6-B854-56DE4CE33EA5}"/>
              </a:ext>
            </a:extLst>
          </p:cNvPr>
          <p:cNvSpPr/>
          <p:nvPr/>
        </p:nvSpPr>
        <p:spPr>
          <a:xfrm>
            <a:off x="14537825" y="3797071"/>
            <a:ext cx="7771652" cy="3973426"/>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657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E01AE-D7DA-48D5-B797-3300F552742A}"/>
              </a:ext>
            </a:extLst>
          </p:cNvPr>
          <p:cNvSpPr>
            <a:spLocks noGrp="1"/>
          </p:cNvSpPr>
          <p:nvPr>
            <p:ph type="body" sz="quarter" idx="11"/>
          </p:nvPr>
        </p:nvSpPr>
        <p:spPr>
          <a:xfrm>
            <a:off x="3481550" y="5025926"/>
            <a:ext cx="16787650" cy="4041874"/>
          </a:xfrm>
        </p:spPr>
        <p:txBody>
          <a:bodyPr/>
          <a:lstStyle/>
          <a:p>
            <a:r>
              <a:rPr lang="en-US" dirty="0"/>
              <a:t>Avoiding common mistakes when interpreting data: Understanding the semantics </a:t>
            </a:r>
          </a:p>
        </p:txBody>
      </p:sp>
      <p:sp>
        <p:nvSpPr>
          <p:cNvPr id="3" name="Text Placeholder 2">
            <a:extLst>
              <a:ext uri="{FF2B5EF4-FFF2-40B4-BE49-F238E27FC236}">
                <a16:creationId xmlns:a16="http://schemas.microsoft.com/office/drawing/2014/main" id="{A79A346E-6A3F-4DE5-853E-5DE1491E0D1E}"/>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247367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5487655"/>
            <a:ext cx="17168650" cy="2770374"/>
          </a:xfrm>
        </p:spPr>
        <p:txBody>
          <a:bodyPr/>
          <a:lstStyle/>
          <a:p>
            <a:r>
              <a:rPr lang="en-US" dirty="0"/>
              <a:t>Difference between Ratio, Rate, Proportion, Percentage and Percentage points</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3.1</a:t>
            </a:r>
          </a:p>
        </p:txBody>
      </p:sp>
    </p:spTree>
    <p:extLst>
      <p:ext uri="{BB962C8B-B14F-4D97-AF65-F5344CB8AC3E}">
        <p14:creationId xmlns:p14="http://schemas.microsoft.com/office/powerpoint/2010/main" val="382888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Ratio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2971800"/>
            <a:ext cx="21233951" cy="6032421"/>
          </a:xfrm>
        </p:spPr>
        <p:txBody>
          <a:bodyPr/>
          <a:lstStyle/>
          <a:p>
            <a:pPr marL="457200" indent="-457200">
              <a:buFontTx/>
              <a:buChar char="-"/>
            </a:pPr>
            <a:r>
              <a:rPr lang="en-US" dirty="0"/>
              <a:t>A ratio compares the frequency of one value for a variable with another value for the same variable</a:t>
            </a:r>
          </a:p>
          <a:p>
            <a:pPr marL="457200" indent="-457200">
              <a:buFontTx/>
              <a:buChar char="-"/>
            </a:pPr>
            <a:r>
              <a:rPr lang="en-US" dirty="0"/>
              <a:t>For example, if a coin is tossed 20 times,</a:t>
            </a:r>
          </a:p>
          <a:p>
            <a:endParaRPr lang="en-US" dirty="0"/>
          </a:p>
          <a:p>
            <a:endParaRPr lang="en-US" dirty="0"/>
          </a:p>
          <a:p>
            <a:pPr marL="457200" indent="-457200">
              <a:buFont typeface="Courier New" panose="02070309020205020404" pitchFamily="49" charset="0"/>
              <a:buChar char="o"/>
            </a:pPr>
            <a:r>
              <a:rPr lang="en-US" dirty="0"/>
              <a:t>Heads turns up 12 times</a:t>
            </a:r>
          </a:p>
          <a:p>
            <a:pPr marL="457200" indent="-457200">
              <a:buFont typeface="Courier New" panose="02070309020205020404" pitchFamily="49" charset="0"/>
              <a:buChar char="o"/>
            </a:pPr>
            <a:r>
              <a:rPr lang="en-US" dirty="0"/>
              <a:t>Tails turns up 8 times </a:t>
            </a:r>
          </a:p>
          <a:p>
            <a:endParaRPr lang="en-US" dirty="0"/>
          </a:p>
          <a:p>
            <a:endParaRPr lang="en-US" dirty="0"/>
          </a:p>
          <a:p>
            <a:endParaRPr lang="en-US" dirty="0"/>
          </a:p>
          <a:p>
            <a:pPr marL="457200" indent="-457200">
              <a:buFontTx/>
              <a:buChar char="-"/>
            </a:pPr>
            <a:r>
              <a:rPr lang="en-US" dirty="0"/>
              <a:t>Among development indicators, for example: </a:t>
            </a:r>
          </a:p>
          <a:p>
            <a:pPr marL="457200" indent="-457200">
              <a:buFontTx/>
              <a:buChar char="-"/>
            </a:pPr>
            <a:endParaRPr lang="en-US" dirty="0"/>
          </a:p>
          <a:p>
            <a:pPr marL="457200" indent="-457200">
              <a:buFont typeface="Courier New" panose="02070309020205020404" pitchFamily="49" charset="0"/>
              <a:buChar char="o"/>
            </a:pPr>
            <a:r>
              <a:rPr lang="en-US" dirty="0"/>
              <a:t>Maternal mortality ratio is defined as the number of maternal deaths during a given time period per 100,000 live births during the same period</a:t>
            </a:r>
          </a:p>
          <a:p>
            <a:pPr marL="457200" indent="-457200">
              <a:buFont typeface="Courier New" panose="02070309020205020404" pitchFamily="49" charset="0"/>
              <a:buChar char="o"/>
            </a:pPr>
            <a:r>
              <a:rPr lang="en-US" dirty="0"/>
              <a:t>So, if a country’s MMR is 200, it means 200 mothers died for every 100,000 live births delivered. </a:t>
            </a:r>
          </a:p>
        </p:txBody>
      </p:sp>
      <p:sp>
        <p:nvSpPr>
          <p:cNvPr id="6" name="Rounded Rectangle 2">
            <a:extLst>
              <a:ext uri="{FF2B5EF4-FFF2-40B4-BE49-F238E27FC236}">
                <a16:creationId xmlns:a16="http://schemas.microsoft.com/office/drawing/2014/main" id="{174982A2-5915-4165-9946-34E2BF551ED7}"/>
              </a:ext>
            </a:extLst>
          </p:cNvPr>
          <p:cNvSpPr/>
          <p:nvPr/>
        </p:nvSpPr>
        <p:spPr>
          <a:xfrm>
            <a:off x="6553200" y="4419600"/>
            <a:ext cx="4114800" cy="1453313"/>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6152A0E-828E-4BDE-9800-B4306582A413}"/>
              </a:ext>
            </a:extLst>
          </p:cNvPr>
          <p:cNvSpPr txBox="1"/>
          <p:nvPr/>
        </p:nvSpPr>
        <p:spPr>
          <a:xfrm>
            <a:off x="6705600" y="4577512"/>
            <a:ext cx="4114800" cy="1137487"/>
          </a:xfrm>
          <a:prstGeom prst="rect">
            <a:avLst/>
          </a:prstGeom>
          <a:noFill/>
        </p:spPr>
        <p:txBody>
          <a:bodyPr wrap="square" rtlCol="0" anchor="ctr" anchorCtr="0">
            <a:noAutofit/>
          </a:bodyPr>
          <a:lstStyle/>
          <a:p>
            <a:pPr>
              <a:spcAft>
                <a:spcPts val="600"/>
              </a:spcAft>
            </a:pPr>
            <a:r>
              <a:rPr lang="en-IE" b="1" dirty="0">
                <a:solidFill>
                  <a:srgbClr val="009DDC"/>
                </a:solidFill>
                <a:latin typeface="Montserrat" panose="02000505000000020004" pitchFamily="2" charset="77"/>
                <a:cs typeface="Arial" panose="020B0604020202020204" pitchFamily="34" charset="0"/>
              </a:rPr>
              <a:t>Ratio is 12:8 (spoken as 12 to 8)</a:t>
            </a:r>
            <a:endParaRPr lang="en-IE" dirty="0">
              <a:solidFill>
                <a:srgbClr val="009DDC"/>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7CFCC7E-3C7C-4CC9-ACEA-1FDF427B6A4F}"/>
              </a:ext>
            </a:extLst>
          </p:cNvPr>
          <p:cNvPicPr/>
          <p:nvPr/>
        </p:nvPicPr>
        <p:blipFill>
          <a:blip r:embed="rId2">
            <a:extLst>
              <a:ext uri="{28A0092B-C50C-407E-A947-70E740481C1C}">
                <a14:useLocalDpi xmlns:a14="http://schemas.microsoft.com/office/drawing/2010/main" val="0"/>
              </a:ext>
            </a:extLst>
          </a:blip>
          <a:stretch>
            <a:fillRect/>
          </a:stretch>
        </p:blipFill>
        <p:spPr>
          <a:xfrm>
            <a:off x="7200900" y="9364914"/>
            <a:ext cx="6934200" cy="1771261"/>
          </a:xfrm>
          <a:prstGeom prst="rect">
            <a:avLst/>
          </a:prstGeom>
        </p:spPr>
      </p:pic>
    </p:spTree>
    <p:extLst>
      <p:ext uri="{BB962C8B-B14F-4D97-AF65-F5344CB8AC3E}">
        <p14:creationId xmlns:p14="http://schemas.microsoft.com/office/powerpoint/2010/main" val="26097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Rate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2154436"/>
          </a:xfrm>
        </p:spPr>
        <p:txBody>
          <a:bodyPr/>
          <a:lstStyle/>
          <a:p>
            <a:pPr marL="457200" indent="-457200">
              <a:buFontTx/>
              <a:buChar char="-"/>
            </a:pPr>
            <a:r>
              <a:rPr lang="en-US" dirty="0"/>
              <a:t>Rate is a </a:t>
            </a:r>
            <a:r>
              <a:rPr lang="en-IN" dirty="0"/>
              <a:t>measurement of one value for a variable in relation to another measured quantity</a:t>
            </a:r>
          </a:p>
          <a:p>
            <a:pPr marL="457200" indent="-457200">
              <a:buFontTx/>
              <a:buChar char="-"/>
            </a:pPr>
            <a:r>
              <a:rPr lang="en-IN" dirty="0"/>
              <a:t>Example: Adolescent birth rate </a:t>
            </a:r>
          </a:p>
          <a:p>
            <a:endParaRPr lang="en-IN" dirty="0"/>
          </a:p>
          <a:p>
            <a:pPr marL="457200" indent="-457200">
              <a:buFont typeface="Courier New" panose="02070309020205020404" pitchFamily="49" charset="0"/>
              <a:buChar char="o"/>
            </a:pPr>
            <a:r>
              <a:rPr lang="en-IN" dirty="0"/>
              <a:t>It </a:t>
            </a:r>
            <a:r>
              <a:rPr lang="en-US" dirty="0"/>
              <a:t>is defined as the number of births delivered by women aged 15-19 years per 1,000 women in that age group</a:t>
            </a:r>
          </a:p>
          <a:p>
            <a:pPr marL="457200" indent="-457200">
              <a:buFont typeface="Courier New" panose="02070309020205020404" pitchFamily="49" charset="0"/>
              <a:buChar char="o"/>
            </a:pPr>
            <a:r>
              <a:rPr lang="en-US" dirty="0"/>
              <a:t>2 different variables are being considered in the numerator and denominator </a:t>
            </a:r>
          </a:p>
        </p:txBody>
      </p:sp>
      <p:pic>
        <p:nvPicPr>
          <p:cNvPr id="6" name="Picture 5">
            <a:extLst>
              <a:ext uri="{FF2B5EF4-FFF2-40B4-BE49-F238E27FC236}">
                <a16:creationId xmlns:a16="http://schemas.microsoft.com/office/drawing/2014/main" id="{45F41087-69C9-4C63-89DF-F628050D53EE}"/>
              </a:ext>
            </a:extLst>
          </p:cNvPr>
          <p:cNvPicPr/>
          <p:nvPr/>
        </p:nvPicPr>
        <p:blipFill>
          <a:blip r:embed="rId2">
            <a:extLst>
              <a:ext uri="{28A0092B-C50C-407E-A947-70E740481C1C}">
                <a14:useLocalDpi xmlns:a14="http://schemas.microsoft.com/office/drawing/2010/main" val="0"/>
              </a:ext>
            </a:extLst>
          </a:blip>
          <a:stretch>
            <a:fillRect/>
          </a:stretch>
        </p:blipFill>
        <p:spPr>
          <a:xfrm>
            <a:off x="3429000" y="6477000"/>
            <a:ext cx="15849600" cy="4495800"/>
          </a:xfrm>
          <a:prstGeom prst="rect">
            <a:avLst/>
          </a:prstGeom>
        </p:spPr>
      </p:pic>
    </p:spTree>
    <p:extLst>
      <p:ext uri="{BB962C8B-B14F-4D97-AF65-F5344CB8AC3E}">
        <p14:creationId xmlns:p14="http://schemas.microsoft.com/office/powerpoint/2010/main" val="72172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Proportion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3016210"/>
          </a:xfrm>
        </p:spPr>
        <p:txBody>
          <a:bodyPr/>
          <a:lstStyle/>
          <a:p>
            <a:pPr marL="457200" indent="-457200">
              <a:buFontTx/>
              <a:buChar char="-"/>
            </a:pPr>
            <a:r>
              <a:rPr lang="en-IN" dirty="0"/>
              <a:t>Number of times a particular value for a variable has been observed, divided by the total number of values in the population</a:t>
            </a:r>
          </a:p>
          <a:p>
            <a:pPr marL="457200" indent="-457200">
              <a:buFontTx/>
              <a:buChar char="-"/>
            </a:pPr>
            <a:r>
              <a:rPr lang="en-IN" dirty="0"/>
              <a:t>Proportions are one of the most statistically used concepts in development indicators</a:t>
            </a:r>
          </a:p>
          <a:p>
            <a:pPr marL="457200" indent="-457200">
              <a:buFontTx/>
              <a:buChar char="-"/>
            </a:pPr>
            <a:r>
              <a:rPr lang="en-IN" dirty="0"/>
              <a:t>Easy to understand, as they represent the parts of a whole</a:t>
            </a:r>
          </a:p>
          <a:p>
            <a:pPr marL="457200" indent="-457200">
              <a:buFontTx/>
              <a:buChar char="-"/>
            </a:pPr>
            <a:r>
              <a:rPr lang="en-IN" dirty="0"/>
              <a:t>For example: </a:t>
            </a:r>
          </a:p>
          <a:p>
            <a:endParaRPr lang="en-IN" dirty="0"/>
          </a:p>
          <a:p>
            <a:pPr marL="457200" indent="-457200">
              <a:buFont typeface="Courier New" panose="02070309020205020404" pitchFamily="49" charset="0"/>
              <a:buChar char="o"/>
            </a:pPr>
            <a:r>
              <a:rPr lang="en-IN" dirty="0"/>
              <a:t>The proportion of seats held by women in national parliaments is calculated by dividing the number of seats held by women by the total number of seats in the in the national parliament</a:t>
            </a:r>
          </a:p>
        </p:txBody>
      </p:sp>
      <p:pic>
        <p:nvPicPr>
          <p:cNvPr id="6" name="Picture 5">
            <a:extLst>
              <a:ext uri="{FF2B5EF4-FFF2-40B4-BE49-F238E27FC236}">
                <a16:creationId xmlns:a16="http://schemas.microsoft.com/office/drawing/2014/main" id="{789202F3-AD34-461A-9DE3-ECB8D0AB4410}"/>
              </a:ext>
            </a:extLst>
          </p:cNvPr>
          <p:cNvPicPr/>
          <p:nvPr/>
        </p:nvPicPr>
        <p:blipFill>
          <a:blip r:embed="rId2">
            <a:extLst>
              <a:ext uri="{28A0092B-C50C-407E-A947-70E740481C1C}">
                <a14:useLocalDpi xmlns:a14="http://schemas.microsoft.com/office/drawing/2010/main" val="0"/>
              </a:ext>
            </a:extLst>
          </a:blip>
          <a:stretch>
            <a:fillRect/>
          </a:stretch>
        </p:blipFill>
        <p:spPr>
          <a:xfrm>
            <a:off x="3352800" y="7162800"/>
            <a:ext cx="12801600" cy="4114800"/>
          </a:xfrm>
          <a:prstGeom prst="rect">
            <a:avLst/>
          </a:prstGeom>
        </p:spPr>
      </p:pic>
    </p:spTree>
    <p:extLst>
      <p:ext uri="{BB962C8B-B14F-4D97-AF65-F5344CB8AC3E}">
        <p14:creationId xmlns:p14="http://schemas.microsoft.com/office/powerpoint/2010/main" val="185121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3481550" y="6411113"/>
            <a:ext cx="9243851" cy="923458"/>
          </a:xfrm>
        </p:spPr>
        <p:txBody>
          <a:bodyPr/>
          <a:lstStyle/>
          <a:p>
            <a:r>
              <a:rPr lang="en-US" dirty="0"/>
              <a:t>Learning Objectives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24773" y="6180891"/>
            <a:ext cx="2337428" cy="1354217"/>
          </a:xfrm>
        </p:spPr>
        <p:txBody>
          <a:bodyPr/>
          <a:lstStyle/>
          <a:p>
            <a:r>
              <a:rPr lang="en-US" dirty="0"/>
              <a:t>1</a:t>
            </a:r>
          </a:p>
        </p:txBody>
      </p:sp>
      <p:sp>
        <p:nvSpPr>
          <p:cNvPr id="4" name="TextBox 3">
            <a:extLst>
              <a:ext uri="{FF2B5EF4-FFF2-40B4-BE49-F238E27FC236}">
                <a16:creationId xmlns:a16="http://schemas.microsoft.com/office/drawing/2014/main" id="{FDC54C08-B866-4CD5-82E0-DBD5F6BE8190}"/>
              </a:ext>
            </a:extLst>
          </p:cNvPr>
          <p:cNvSpPr txBox="1"/>
          <p:nvPr/>
        </p:nvSpPr>
        <p:spPr>
          <a:xfrm>
            <a:off x="13335000" y="1009698"/>
            <a:ext cx="9525000" cy="12557284"/>
          </a:xfrm>
          <a:prstGeom prst="rect">
            <a:avLst/>
          </a:prstGeom>
          <a:noFill/>
        </p:spPr>
        <p:txBody>
          <a:bodyPr wrap="square" rtlCol="0">
            <a:spAutoFit/>
          </a:bodyPr>
          <a:lstStyle/>
          <a:p>
            <a:pPr marL="571500" lvl="0" indent="-571500">
              <a:buFontTx/>
              <a:buChar char="-"/>
            </a:pPr>
            <a:r>
              <a:rPr lang="en-US" sz="5400" dirty="0">
                <a:solidFill>
                  <a:schemeClr val="bg1"/>
                </a:solidFill>
                <a:latin typeface="Arial" panose="020B0604020202020204" pitchFamily="34" charset="0"/>
                <a:cs typeface="Arial" panose="020B0604020202020204" pitchFamily="34" charset="0"/>
              </a:rPr>
              <a:t>Become familiar with basic data concepts and ensure that the correct meaning, or semantics, of statistics are understood.</a:t>
            </a:r>
          </a:p>
          <a:p>
            <a:pPr marL="571500" lvl="0" indent="-571500">
              <a:buFontTx/>
              <a:buChar char="-"/>
            </a:pPr>
            <a:endParaRPr lang="en-US" sz="5400" dirty="0">
              <a:solidFill>
                <a:schemeClr val="bg1"/>
              </a:solidFill>
              <a:latin typeface="Arial" panose="020B0604020202020204" pitchFamily="34" charset="0"/>
              <a:cs typeface="Arial" panose="020B0604020202020204" pitchFamily="34" charset="0"/>
            </a:endParaRPr>
          </a:p>
          <a:p>
            <a:pPr marL="571500" lvl="0" indent="-571500">
              <a:buFontTx/>
              <a:buChar char="-"/>
            </a:pPr>
            <a:r>
              <a:rPr lang="en-US" sz="5400" dirty="0">
                <a:solidFill>
                  <a:schemeClr val="bg1"/>
                </a:solidFill>
                <a:latin typeface="Arial" panose="020B0604020202020204" pitchFamily="34" charset="0"/>
                <a:cs typeface="Arial" panose="020B0604020202020204" pitchFamily="34" charset="0"/>
              </a:rPr>
              <a:t>Gain knowledge on specific issues of gender data such as time use, violence and crime data, etc.</a:t>
            </a:r>
          </a:p>
          <a:p>
            <a:pPr lvl="0"/>
            <a:endParaRPr lang="en-US" sz="5400" dirty="0">
              <a:solidFill>
                <a:schemeClr val="bg1"/>
              </a:solidFill>
              <a:latin typeface="Arial" panose="020B0604020202020204" pitchFamily="34" charset="0"/>
              <a:cs typeface="Arial" panose="020B0604020202020204" pitchFamily="34" charset="0"/>
            </a:endParaRPr>
          </a:p>
          <a:p>
            <a:pPr lvl="0"/>
            <a:r>
              <a:rPr lang="en-US" sz="5400" dirty="0">
                <a:solidFill>
                  <a:schemeClr val="bg1"/>
                </a:solidFill>
                <a:latin typeface="Arial" panose="020B0604020202020204" pitchFamily="34" charset="0"/>
                <a:cs typeface="Arial" panose="020B0604020202020204" pitchFamily="34" charset="0"/>
              </a:rPr>
              <a:t>- Understand the issue of misinterpretation of data and how to avoid it. </a:t>
            </a:r>
          </a:p>
          <a:p>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56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Percentage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3016210"/>
          </a:xfrm>
        </p:spPr>
        <p:txBody>
          <a:bodyPr/>
          <a:lstStyle/>
          <a:p>
            <a:pPr marL="457200" indent="-457200">
              <a:buFontTx/>
              <a:buChar char="-"/>
            </a:pPr>
            <a:r>
              <a:rPr lang="en-IN" dirty="0"/>
              <a:t>A percentage is the expression of a value for a variable in relation to a whole population as a fraction of one hundred</a:t>
            </a:r>
          </a:p>
          <a:p>
            <a:pPr marL="457200" indent="-457200">
              <a:buFontTx/>
              <a:buChar char="-"/>
            </a:pPr>
            <a:r>
              <a:rPr lang="en-IN" dirty="0"/>
              <a:t>Proportions are often expressed as percentages</a:t>
            </a:r>
          </a:p>
          <a:p>
            <a:pPr marL="457200" indent="-457200">
              <a:buFontTx/>
              <a:buChar char="-"/>
            </a:pPr>
            <a:r>
              <a:rPr lang="en-IN" dirty="0"/>
              <a:t>For example, “Proportion of time spent on unpaid care and domestic work” can be expressed as:</a:t>
            </a:r>
          </a:p>
          <a:p>
            <a:endParaRPr lang="en-IN" dirty="0"/>
          </a:p>
          <a:p>
            <a:pPr marL="457200" indent="-457200">
              <a:buFont typeface="Courier New" panose="02070309020205020404" pitchFamily="49" charset="0"/>
              <a:buChar char="o"/>
            </a:pPr>
            <a:r>
              <a:rPr lang="en-IN" dirty="0"/>
              <a:t>Someone spends 3 out of 12 hours on unpaid care and domestic work </a:t>
            </a:r>
          </a:p>
          <a:p>
            <a:pPr marL="457200" indent="-457200">
              <a:buFont typeface="Courier New" panose="02070309020205020404" pitchFamily="49" charset="0"/>
              <a:buChar char="o"/>
            </a:pPr>
            <a:r>
              <a:rPr lang="en-IN" dirty="0"/>
              <a:t>25% of their time is spent on unpaid care and domestic work (value expressed out of 100)</a:t>
            </a:r>
          </a:p>
          <a:p>
            <a:endParaRPr lang="en-IN" dirty="0"/>
          </a:p>
        </p:txBody>
      </p:sp>
      <p:grpSp>
        <p:nvGrpSpPr>
          <p:cNvPr id="6" name="Group 5">
            <a:extLst>
              <a:ext uri="{FF2B5EF4-FFF2-40B4-BE49-F238E27FC236}">
                <a16:creationId xmlns:a16="http://schemas.microsoft.com/office/drawing/2014/main" id="{4C3C109A-4E94-4DDB-BDAD-95D3245ACF68}"/>
              </a:ext>
            </a:extLst>
          </p:cNvPr>
          <p:cNvGrpSpPr/>
          <p:nvPr/>
        </p:nvGrpSpPr>
        <p:grpSpPr>
          <a:xfrm>
            <a:off x="2362200" y="6858001"/>
            <a:ext cx="16306800" cy="3696620"/>
            <a:chOff x="0" y="0"/>
            <a:chExt cx="10814259" cy="2438401"/>
          </a:xfrm>
        </p:grpSpPr>
        <p:sp>
          <p:nvSpPr>
            <p:cNvPr id="7" name="TextBox 31">
              <a:extLst>
                <a:ext uri="{FF2B5EF4-FFF2-40B4-BE49-F238E27FC236}">
                  <a16:creationId xmlns:a16="http://schemas.microsoft.com/office/drawing/2014/main" id="{AF584B37-E867-4101-A91A-ADA7DECDF850}"/>
                </a:ext>
              </a:extLst>
            </p:cNvPr>
            <p:cNvSpPr txBox="1"/>
            <p:nvPr/>
          </p:nvSpPr>
          <p:spPr>
            <a:xfrm>
              <a:off x="7817695" y="504499"/>
              <a:ext cx="2996564" cy="1725582"/>
            </a:xfrm>
            <a:prstGeom prst="rect">
              <a:avLst/>
            </a:prstGeom>
            <a:noFill/>
          </p:spPr>
          <p:txBody>
            <a:bodyPr wrap="square" rtlCol="0">
              <a:noAutofit/>
            </a:bodyPr>
            <a:lstStyle/>
            <a:p>
              <a:pPr marL="0" marR="0">
                <a:lnSpc>
                  <a:spcPct val="107000"/>
                </a:lnSpc>
                <a:spcBef>
                  <a:spcPts val="0"/>
                </a:spcBef>
                <a:spcAft>
                  <a:spcPts val="800"/>
                </a:spcAft>
              </a:pPr>
              <a:r>
                <a:rPr lang="en-US" sz="25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25 % of the time spent on unpaid work</a:t>
              </a:r>
              <a:endParaRPr lang="en-US" sz="25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1770F1D8-9A84-4BE2-B3A5-D572492D9B52}"/>
                </a:ext>
              </a:extLst>
            </p:cNvPr>
            <p:cNvCxnSpPr>
              <a:cxnSpLocks/>
            </p:cNvCxnSpPr>
            <p:nvPr/>
          </p:nvCxnSpPr>
          <p:spPr>
            <a:xfrm>
              <a:off x="2509909" y="759960"/>
              <a:ext cx="11593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DCF8A1-CF03-4738-9D5D-948A40C67601}"/>
                </a:ext>
              </a:extLst>
            </p:cNvPr>
            <p:cNvCxnSpPr/>
            <p:nvPr/>
          </p:nvCxnSpPr>
          <p:spPr>
            <a:xfrm flipH="1">
              <a:off x="6907696" y="1125439"/>
              <a:ext cx="872196" cy="21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descr="Related image">
              <a:extLst>
                <a:ext uri="{FF2B5EF4-FFF2-40B4-BE49-F238E27FC236}">
                  <a16:creationId xmlns:a16="http://schemas.microsoft.com/office/drawing/2014/main" id="{773607ED-126B-4D17-AA56-C821766D1E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3896" y="0"/>
              <a:ext cx="2438399" cy="2438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2">
              <a:extLst>
                <a:ext uri="{FF2B5EF4-FFF2-40B4-BE49-F238E27FC236}">
                  <a16:creationId xmlns:a16="http://schemas.microsoft.com/office/drawing/2014/main" id="{A417E34B-F8A3-4591-95AF-AD5A8567D1F7}"/>
                </a:ext>
              </a:extLst>
            </p:cNvPr>
            <p:cNvSpPr txBox="1"/>
            <p:nvPr/>
          </p:nvSpPr>
          <p:spPr>
            <a:xfrm>
              <a:off x="0" y="440430"/>
              <a:ext cx="2996565" cy="1617511"/>
            </a:xfrm>
            <a:prstGeom prst="rect">
              <a:avLst/>
            </a:prstGeom>
            <a:noFill/>
          </p:spPr>
          <p:txBody>
            <a:bodyPr wrap="square" rtlCol="0">
              <a:noAutofit/>
            </a:bodyPr>
            <a:lstStyle/>
            <a:p>
              <a:pPr marL="0" marR="0">
                <a:lnSpc>
                  <a:spcPct val="107000"/>
                </a:lnSpc>
                <a:spcBef>
                  <a:spcPts val="0"/>
                </a:spcBef>
                <a:spcAft>
                  <a:spcPts val="800"/>
                </a:spcAft>
              </a:pPr>
              <a:r>
                <a:rPr lang="en-US" sz="25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3 out of 12 hours spent on unpaid work (proportion)</a:t>
              </a:r>
              <a:endParaRPr lang="en-US" sz="25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8799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Percentage points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1292662"/>
          </a:xfrm>
        </p:spPr>
        <p:txBody>
          <a:bodyPr/>
          <a:lstStyle/>
          <a:p>
            <a:pPr marL="457200" indent="-457200">
              <a:buFontTx/>
              <a:buChar char="-"/>
            </a:pPr>
            <a:r>
              <a:rPr lang="en-US" dirty="0"/>
              <a:t>Percentage points are used to express increments, drops or differences</a:t>
            </a:r>
          </a:p>
          <a:p>
            <a:pPr marL="457200" indent="-457200">
              <a:buFontTx/>
              <a:buChar char="-"/>
            </a:pPr>
            <a:r>
              <a:rPr lang="en-US" dirty="0"/>
              <a:t>Percentage points often represent decimal points</a:t>
            </a:r>
          </a:p>
          <a:p>
            <a:pPr marL="457200" indent="-457200">
              <a:buFontTx/>
              <a:buChar char="-"/>
            </a:pPr>
            <a:r>
              <a:rPr lang="en-US" dirty="0"/>
              <a:t>Percentage and percentage point are NOT the same</a:t>
            </a:r>
          </a:p>
        </p:txBody>
      </p:sp>
      <p:grpSp>
        <p:nvGrpSpPr>
          <p:cNvPr id="8" name="Group 7">
            <a:extLst>
              <a:ext uri="{FF2B5EF4-FFF2-40B4-BE49-F238E27FC236}">
                <a16:creationId xmlns:a16="http://schemas.microsoft.com/office/drawing/2014/main" id="{AA08858D-AE74-44E2-BEA0-AB64EAF307C5}"/>
              </a:ext>
            </a:extLst>
          </p:cNvPr>
          <p:cNvGrpSpPr/>
          <p:nvPr/>
        </p:nvGrpSpPr>
        <p:grpSpPr>
          <a:xfrm>
            <a:off x="2590800" y="5539028"/>
            <a:ext cx="10082845" cy="5967172"/>
            <a:chOff x="0" y="-1"/>
            <a:chExt cx="4712335" cy="2762885"/>
          </a:xfrm>
        </p:grpSpPr>
        <p:graphicFrame>
          <p:nvGraphicFramePr>
            <p:cNvPr id="9" name="Chart 8">
              <a:extLst>
                <a:ext uri="{FF2B5EF4-FFF2-40B4-BE49-F238E27FC236}">
                  <a16:creationId xmlns:a16="http://schemas.microsoft.com/office/drawing/2014/main" id="{FC8422DA-3D29-4333-9DCE-B45A0042744D}"/>
                </a:ext>
              </a:extLst>
            </p:cNvPr>
            <p:cNvGraphicFramePr/>
            <p:nvPr>
              <p:extLst>
                <p:ext uri="{D42A27DB-BD31-4B8C-83A1-F6EECF244321}">
                  <p14:modId xmlns:p14="http://schemas.microsoft.com/office/powerpoint/2010/main" val="2912711573"/>
                </p:ext>
              </p:extLst>
            </p:nvPr>
          </p:nvGraphicFramePr>
          <p:xfrm>
            <a:off x="0" y="-1"/>
            <a:ext cx="4712335" cy="2762885"/>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47">
              <a:extLst>
                <a:ext uri="{FF2B5EF4-FFF2-40B4-BE49-F238E27FC236}">
                  <a16:creationId xmlns:a16="http://schemas.microsoft.com/office/drawing/2014/main" id="{DBDD26A9-71BE-4003-8DB2-C25F3338E7CB}"/>
                </a:ext>
              </a:extLst>
            </p:cNvPr>
            <p:cNvSpPr/>
            <p:nvPr/>
          </p:nvSpPr>
          <p:spPr>
            <a:xfrm>
              <a:off x="3041221" y="210243"/>
              <a:ext cx="1457011" cy="2552640"/>
            </a:xfrm>
            <a:prstGeom prst="roundRect">
              <a:avLst/>
            </a:prstGeom>
            <a:noFill/>
            <a:ln>
              <a:solidFill>
                <a:srgbClr val="67B7E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500"/>
            </a:p>
          </p:txBody>
        </p:sp>
      </p:grpSp>
      <mc:AlternateContent xmlns:mc="http://schemas.openxmlformats.org/markup-compatibility/2006" xmlns:a14="http://schemas.microsoft.com/office/drawing/2010/main">
        <mc:Choice Requires="a14">
          <p:sp>
            <p:nvSpPr>
              <p:cNvPr id="11" name="Text Box 2">
                <a:extLst>
                  <a:ext uri="{FF2B5EF4-FFF2-40B4-BE49-F238E27FC236}">
                    <a16:creationId xmlns:a16="http://schemas.microsoft.com/office/drawing/2014/main" id="{13EAEA68-9063-4823-AD72-EF35C7A691EF}"/>
                  </a:ext>
                </a:extLst>
              </p:cNvPr>
              <p:cNvSpPr txBox="1">
                <a:spLocks noChangeArrowheads="1"/>
              </p:cNvSpPr>
              <p:nvPr/>
            </p:nvSpPr>
            <p:spPr bwMode="auto">
              <a:xfrm>
                <a:off x="13152612" y="4143570"/>
                <a:ext cx="4539615" cy="73009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500" dirty="0">
                    <a:effectLst/>
                    <a:latin typeface="Calibri" panose="020F0502020204030204" pitchFamily="34" charset="0"/>
                    <a:ea typeface="Calibri" panose="020F0502020204030204" pitchFamily="34" charset="0"/>
                    <a:cs typeface="Calibri" panose="020F0502020204030204" pitchFamily="34" charset="0"/>
                  </a:rPr>
                  <a:t>Percentage Points</a:t>
                </a:r>
              </a:p>
              <a:p>
                <a:pPr marL="0" marR="0" algn="ctr">
                  <a:lnSpc>
                    <a:spcPct val="107000"/>
                  </a:lnSpc>
                  <a:spcBef>
                    <a:spcPts val="0"/>
                  </a:spcBef>
                  <a:spcAft>
                    <a:spcPts val="800"/>
                  </a:spcAft>
                </a:pP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5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To calculate the change in percentage points, simply subtract the value for the later year from the value of the former year. In this case, this will be: </a:t>
                </a: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5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t>9.19−11.19=−2</m:t>
                      </m:r>
                    </m:oMath>
                  </m:oMathPara>
                </a14:m>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500"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500"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Here, -2 simply means that there has been a drop. If it was +2, it would mean an increase. </a:t>
                </a: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2">
                <a:extLst>
                  <a:ext uri="{FF2B5EF4-FFF2-40B4-BE49-F238E27FC236}">
                    <a16:creationId xmlns:a16="http://schemas.microsoft.com/office/drawing/2014/main" id="{13EAEA68-9063-4823-AD72-EF35C7A691EF}"/>
                  </a:ext>
                </a:extLst>
              </p:cNvPr>
              <p:cNvSpPr txBox="1">
                <a:spLocks noRot="1" noChangeAspect="1" noMove="1" noResize="1" noEditPoints="1" noAdjustHandles="1" noChangeArrowheads="1" noChangeShapeType="1" noTextEdit="1"/>
              </p:cNvSpPr>
              <p:nvPr/>
            </p:nvSpPr>
            <p:spPr bwMode="auto">
              <a:xfrm>
                <a:off x="13152612" y="4143570"/>
                <a:ext cx="4539615" cy="7300956"/>
              </a:xfrm>
              <a:prstGeom prst="rect">
                <a:avLst/>
              </a:prstGeom>
              <a:blipFill>
                <a:blip r:embed="rId3"/>
                <a:stretch>
                  <a:fillRect l="-2145" t="-500" r="-2949"/>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C95EDCE1-096F-4442-BA86-26C8A7B3BC72}"/>
                  </a:ext>
                </a:extLst>
              </p:cNvPr>
              <p:cNvSpPr txBox="1"/>
              <p:nvPr/>
            </p:nvSpPr>
            <p:spPr>
              <a:xfrm>
                <a:off x="18729777" y="3403335"/>
                <a:ext cx="4843043" cy="83538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500" dirty="0">
                    <a:effectLst/>
                    <a:latin typeface="Calibri" panose="020F0502020204030204" pitchFamily="34" charset="0"/>
                    <a:ea typeface="Calibri" panose="020F0502020204030204" pitchFamily="34" charset="0"/>
                    <a:cs typeface="Calibri" panose="020F0502020204030204" pitchFamily="34" charset="0"/>
                  </a:rPr>
                  <a:t>Percentage</a:t>
                </a:r>
              </a:p>
              <a:p>
                <a:pPr marL="0" marR="0" algn="ctr">
                  <a:lnSpc>
                    <a:spcPct val="107000"/>
                  </a:lnSpc>
                  <a:spcBef>
                    <a:spcPts val="0"/>
                  </a:spcBef>
                  <a:spcAft>
                    <a:spcPts val="800"/>
                  </a:spcAf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5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To calculate change in percentage, follow the same formula as above but also divide the difference by the initial value. This is to see how much change has taken place with respect to the starting point. In this case, since the starting point was 2014, the denominator will be 11.19 and the complete formula will be:</a:t>
                </a:r>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t>9.19−11.19</m:t>
                              </m:r>
                            </m:num>
                            <m:den>
                              <m: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t>11.19</m:t>
                              </m:r>
                            </m:den>
                          </m:f>
                          <m: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t> </m:t>
                          </m:r>
                        </m:e>
                      </m:d>
                      <m:r>
                        <a:rPr lang="en-US" sz="2500" i="1">
                          <a:solidFill>
                            <a:schemeClr val="accent3"/>
                          </a:solidFill>
                          <a:effectLst/>
                          <a:latin typeface="Cambria Math" panose="02040503050406030204" pitchFamily="18" charset="0"/>
                          <a:ea typeface="Calibri" panose="020F0502020204030204" pitchFamily="34" charset="0"/>
                          <a:cs typeface="Calibri" panose="020F0502020204030204" pitchFamily="34" charset="0"/>
                        </a:rPr>
                        <m:t>×100=−17.8%</m:t>
                      </m:r>
                    </m:oMath>
                  </m:oMathPara>
                </a14:m>
                <a:endParaRPr lang="en-US" sz="25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C95EDCE1-096F-4442-BA86-26C8A7B3BC72}"/>
                  </a:ext>
                </a:extLst>
              </p:cNvPr>
              <p:cNvSpPr txBox="1">
                <a:spLocks noRot="1" noChangeAspect="1" noMove="1" noResize="1" noEditPoints="1" noAdjustHandles="1" noChangeArrowheads="1" noChangeShapeType="1" noTextEdit="1"/>
              </p:cNvSpPr>
              <p:nvPr/>
            </p:nvSpPr>
            <p:spPr>
              <a:xfrm>
                <a:off x="18729777" y="3403335"/>
                <a:ext cx="4843043" cy="8353834"/>
              </a:xfrm>
              <a:prstGeom prst="rect">
                <a:avLst/>
              </a:prstGeom>
              <a:blipFill>
                <a:blip r:embed="rId4"/>
                <a:stretch>
                  <a:fillRect l="-2010" t="-437" r="-1884"/>
                </a:stretch>
              </a:blipFill>
              <a:ln w="6350">
                <a:solidFill>
                  <a:prstClr val="black"/>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46EAFDD5-E1EA-493F-BD8B-2A16A462B004}"/>
              </a:ext>
            </a:extLst>
          </p:cNvPr>
          <p:cNvSpPr txBox="1"/>
          <p:nvPr/>
        </p:nvSpPr>
        <p:spPr>
          <a:xfrm>
            <a:off x="17892487" y="7517049"/>
            <a:ext cx="1295400" cy="553998"/>
          </a:xfrm>
          <a:prstGeom prst="rect">
            <a:avLst/>
          </a:prstGeom>
          <a:noFill/>
        </p:spPr>
        <p:txBody>
          <a:bodyPr wrap="square" rtlCol="0">
            <a:spAutoFit/>
          </a:bodyPr>
          <a:lstStyle/>
          <a:p>
            <a:r>
              <a:rPr lang="en-US" sz="3000" dirty="0"/>
              <a:t>vs</a:t>
            </a:r>
          </a:p>
        </p:txBody>
      </p:sp>
    </p:spTree>
    <p:extLst>
      <p:ext uri="{BB962C8B-B14F-4D97-AF65-F5344CB8AC3E}">
        <p14:creationId xmlns:p14="http://schemas.microsoft.com/office/powerpoint/2010/main" val="354939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5949384"/>
            <a:ext cx="17702050" cy="1585724"/>
          </a:xfrm>
        </p:spPr>
        <p:txBody>
          <a:bodyPr/>
          <a:lstStyle/>
          <a:p>
            <a:r>
              <a:rPr lang="en-US" dirty="0"/>
              <a:t>Difference between Mean, Median, Average and Total</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3.2</a:t>
            </a:r>
          </a:p>
        </p:txBody>
      </p:sp>
    </p:spTree>
    <p:extLst>
      <p:ext uri="{BB962C8B-B14F-4D97-AF65-F5344CB8AC3E}">
        <p14:creationId xmlns:p14="http://schemas.microsoft.com/office/powerpoint/2010/main" val="148156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Mean</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586578" y="3161380"/>
            <a:ext cx="21233951" cy="2585323"/>
          </a:xfrm>
        </p:spPr>
        <p:txBody>
          <a:bodyPr/>
          <a:lstStyle/>
          <a:p>
            <a:pPr marL="457200" indent="-457200">
              <a:buFontTx/>
              <a:buChar char="-"/>
            </a:pPr>
            <a:r>
              <a:rPr lang="en-US" dirty="0"/>
              <a:t>Mean is the sum of all the values in a data set, divided by the total number of values</a:t>
            </a:r>
          </a:p>
          <a:p>
            <a:pPr marL="457200" indent="-457200">
              <a:buFontTx/>
              <a:buChar char="-"/>
            </a:pPr>
            <a:r>
              <a:rPr lang="en-US" dirty="0"/>
              <a:t>It is the most commonly used measure of central tendency</a:t>
            </a:r>
          </a:p>
          <a:p>
            <a:pPr marL="457200" indent="-457200">
              <a:buFontTx/>
              <a:buChar char="-"/>
            </a:pPr>
            <a:r>
              <a:rPr lang="en-US" dirty="0"/>
              <a:t>It measures the prominent behavior of data when data is a normal distribution</a:t>
            </a:r>
          </a:p>
          <a:p>
            <a:pPr marL="457200" indent="-457200">
              <a:buFontTx/>
              <a:buChar char="-"/>
            </a:pPr>
            <a:r>
              <a:rPr lang="en-US" dirty="0"/>
              <a:t>For example: </a:t>
            </a:r>
          </a:p>
          <a:p>
            <a:pPr marL="457200" indent="-457200">
              <a:buFontTx/>
              <a:buChar char="-"/>
            </a:pPr>
            <a:endParaRPr lang="en-US" dirty="0"/>
          </a:p>
          <a:p>
            <a:pPr marL="457200" indent="-457200">
              <a:buFontTx/>
              <a:buChar char="-"/>
            </a:pP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02B14D-6355-4888-AD42-8FC7EEE86A4A}"/>
                  </a:ext>
                </a:extLst>
              </p:cNvPr>
              <p:cNvSpPr txBox="1"/>
              <p:nvPr/>
            </p:nvSpPr>
            <p:spPr>
              <a:xfrm>
                <a:off x="9296400" y="5500481"/>
                <a:ext cx="3492236" cy="5386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2,3,5,6,20</m:t>
                      </m:r>
                    </m:oMath>
                  </m:oMathPara>
                </a14:m>
                <a:endParaRPr lang="en-US" sz="35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02B14D-6355-4888-AD42-8FC7EEE86A4A}"/>
                  </a:ext>
                </a:extLst>
              </p:cNvPr>
              <p:cNvSpPr txBox="1">
                <a:spLocks noRot="1" noChangeAspect="1" noMove="1" noResize="1" noEditPoints="1" noAdjustHandles="1" noChangeArrowheads="1" noChangeShapeType="1" noTextEdit="1"/>
              </p:cNvSpPr>
              <p:nvPr/>
            </p:nvSpPr>
            <p:spPr>
              <a:xfrm>
                <a:off x="9296400" y="5500481"/>
                <a:ext cx="3492236" cy="538609"/>
              </a:xfrm>
              <a:prstGeom prst="rect">
                <a:avLst/>
              </a:prstGeom>
              <a:blipFill>
                <a:blip r:embed="rId2"/>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31B185B-AED0-405E-B9D4-174CA5789074}"/>
              </a:ext>
            </a:extLst>
          </p:cNvPr>
          <p:cNvSpPr/>
          <p:nvPr/>
        </p:nvSpPr>
        <p:spPr>
          <a:xfrm>
            <a:off x="1586578" y="6283998"/>
            <a:ext cx="17920622" cy="519886"/>
          </a:xfrm>
          <a:prstGeom prst="rect">
            <a:avLst/>
          </a:prstGeom>
        </p:spPr>
        <p:txBody>
          <a:bodyPr wrap="square">
            <a:spAutoFit/>
          </a:bodyPr>
          <a:lstStyle/>
          <a:p>
            <a:pPr>
              <a:lnSpc>
                <a:spcPct val="107000"/>
              </a:lnSpc>
              <a:spcAft>
                <a:spcPts val="800"/>
              </a:spcAft>
            </a:pPr>
            <a:r>
              <a:rPr lang="en-US" sz="2800" dirty="0">
                <a:solidFill>
                  <a:schemeClr val="accent3"/>
                </a:solidFill>
                <a:latin typeface="Arial" panose="020B0604020202020204" pitchFamily="34" charset="0"/>
                <a:ea typeface="Calibri" panose="020F0502020204030204" pitchFamily="34" charset="0"/>
                <a:cs typeface="Arial" panose="020B0604020202020204" pitchFamily="34" charset="0"/>
              </a:rPr>
              <a:t>- Mean is calculated by adding all the values and dividing by the total number of values, as shown below: </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8F2AED-44B2-421C-908E-3F0070C1D51F}"/>
                  </a:ext>
                </a:extLst>
              </p:cNvPr>
              <p:cNvSpPr/>
              <p:nvPr/>
            </p:nvSpPr>
            <p:spPr>
              <a:xfrm>
                <a:off x="4918511" y="7458845"/>
                <a:ext cx="7767704" cy="1116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500" smtClean="0">
                          <a:latin typeface="Cambria Math" panose="02040503050406030204" pitchFamily="18" charset="0"/>
                        </a:rPr>
                        <m:t>M</m:t>
                      </m:r>
                      <m:r>
                        <m:rPr>
                          <m:sty m:val="p"/>
                        </m:rPr>
                        <a:rPr lang="en-US" sz="3500" i="0">
                          <a:latin typeface="Cambria Math" panose="02040503050406030204" pitchFamily="18" charset="0"/>
                        </a:rPr>
                        <m:t>ean</m:t>
                      </m:r>
                      <m:r>
                        <a:rPr lang="en-US" sz="3500" i="0">
                          <a:latin typeface="Cambria Math" panose="02040503050406030204" pitchFamily="18" charset="0"/>
                        </a:rPr>
                        <m:t>= </m:t>
                      </m:r>
                      <m:f>
                        <m:fPr>
                          <m:ctrlPr>
                            <a:rPr lang="en-US" sz="3500" i="1">
                              <a:latin typeface="Cambria Math" panose="02040503050406030204" pitchFamily="18" charset="0"/>
                            </a:rPr>
                          </m:ctrlPr>
                        </m:fPr>
                        <m:num>
                          <m:r>
                            <m:rPr>
                              <m:sty m:val="p"/>
                            </m:rPr>
                            <a:rPr lang="en-US" sz="3500" i="0">
                              <a:latin typeface="Cambria Math" panose="02040503050406030204" pitchFamily="18" charset="0"/>
                            </a:rPr>
                            <m:t>Sum</m:t>
                          </m:r>
                          <m:r>
                            <a:rPr lang="en-US" sz="3500" i="0">
                              <a:latin typeface="Cambria Math" panose="02040503050406030204" pitchFamily="18" charset="0"/>
                            </a:rPr>
                            <m:t> </m:t>
                          </m:r>
                          <m:r>
                            <m:rPr>
                              <m:sty m:val="p"/>
                            </m:rPr>
                            <a:rPr lang="en-US" sz="3500" i="0">
                              <a:latin typeface="Cambria Math" panose="02040503050406030204" pitchFamily="18" charset="0"/>
                            </a:rPr>
                            <m:t>of</m:t>
                          </m:r>
                          <m:r>
                            <a:rPr lang="en-US" sz="3500" i="0">
                              <a:latin typeface="Cambria Math" panose="02040503050406030204" pitchFamily="18" charset="0"/>
                            </a:rPr>
                            <m:t> </m:t>
                          </m:r>
                          <m:r>
                            <m:rPr>
                              <m:sty m:val="p"/>
                            </m:rPr>
                            <a:rPr lang="en-US" sz="3500" i="0">
                              <a:latin typeface="Cambria Math" panose="02040503050406030204" pitchFamily="18" charset="0"/>
                            </a:rPr>
                            <m:t>all</m:t>
                          </m:r>
                          <m:r>
                            <a:rPr lang="en-US" sz="3500" i="0">
                              <a:latin typeface="Cambria Math" panose="02040503050406030204" pitchFamily="18" charset="0"/>
                            </a:rPr>
                            <m:t> </m:t>
                          </m:r>
                          <m:r>
                            <m:rPr>
                              <m:sty m:val="p"/>
                            </m:rPr>
                            <a:rPr lang="en-US" sz="3500" i="0">
                              <a:latin typeface="Cambria Math" panose="02040503050406030204" pitchFamily="18" charset="0"/>
                            </a:rPr>
                            <m:t>observations</m:t>
                          </m:r>
                        </m:num>
                        <m:den>
                          <m:r>
                            <m:rPr>
                              <m:sty m:val="p"/>
                            </m:rPr>
                            <a:rPr lang="en-US" sz="3500" i="0">
                              <a:latin typeface="Cambria Math" panose="02040503050406030204" pitchFamily="18" charset="0"/>
                            </a:rPr>
                            <m:t>Total</m:t>
                          </m:r>
                          <m:r>
                            <a:rPr lang="en-US" sz="3500" b="0" i="0" smtClean="0">
                              <a:latin typeface="Cambria Math" panose="02040503050406030204" pitchFamily="18" charset="0"/>
                            </a:rPr>
                            <m:t> </m:t>
                          </m:r>
                          <m:r>
                            <m:rPr>
                              <m:sty m:val="p"/>
                            </m:rPr>
                            <a:rPr lang="en-US" sz="3500" b="0" i="0" smtClean="0">
                              <a:latin typeface="Cambria Math" panose="02040503050406030204" pitchFamily="18" charset="0"/>
                            </a:rPr>
                            <m:t>number</m:t>
                          </m:r>
                          <m:r>
                            <a:rPr lang="en-US" sz="3500" b="0" i="0" smtClean="0">
                              <a:latin typeface="Cambria Math" panose="02040503050406030204" pitchFamily="18" charset="0"/>
                            </a:rPr>
                            <m:t> </m:t>
                          </m:r>
                          <m:r>
                            <m:rPr>
                              <m:sty m:val="p"/>
                            </m:rPr>
                            <a:rPr lang="en-US" sz="3500" b="0" i="0" smtClean="0">
                              <a:latin typeface="Cambria Math" panose="02040503050406030204" pitchFamily="18" charset="0"/>
                            </a:rPr>
                            <m:t>of</m:t>
                          </m:r>
                          <m:r>
                            <a:rPr lang="en-US" sz="3500" b="0" i="0" smtClean="0">
                              <a:latin typeface="Cambria Math" panose="02040503050406030204" pitchFamily="18" charset="0"/>
                            </a:rPr>
                            <m:t>  </m:t>
                          </m:r>
                          <m:r>
                            <m:rPr>
                              <m:sty m:val="p"/>
                            </m:rPr>
                            <a:rPr lang="en-US" sz="3500" i="0">
                              <a:latin typeface="Cambria Math" panose="02040503050406030204" pitchFamily="18" charset="0"/>
                            </a:rPr>
                            <m:t>observations</m:t>
                          </m:r>
                        </m:den>
                      </m:f>
                    </m:oMath>
                  </m:oMathPara>
                </a14:m>
                <a:endParaRPr lang="en-US" sz="3500" dirty="0"/>
              </a:p>
            </p:txBody>
          </p:sp>
        </mc:Choice>
        <mc:Fallback xmlns="">
          <p:sp>
            <p:nvSpPr>
              <p:cNvPr id="10" name="Rectangle 9">
                <a:extLst>
                  <a:ext uri="{FF2B5EF4-FFF2-40B4-BE49-F238E27FC236}">
                    <a16:creationId xmlns:a16="http://schemas.microsoft.com/office/drawing/2014/main" id="{368F2AED-44B2-421C-908E-3F0070C1D51F}"/>
                  </a:ext>
                </a:extLst>
              </p:cNvPr>
              <p:cNvSpPr>
                <a:spLocks noRot="1" noChangeAspect="1" noMove="1" noResize="1" noEditPoints="1" noAdjustHandles="1" noChangeArrowheads="1" noChangeShapeType="1" noTextEdit="1"/>
              </p:cNvSpPr>
              <p:nvPr/>
            </p:nvSpPr>
            <p:spPr>
              <a:xfrm>
                <a:off x="4918511" y="7458845"/>
                <a:ext cx="7767704" cy="11162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E4D8AE6-D098-426B-93DD-09BFE2768588}"/>
                  </a:ext>
                </a:extLst>
              </p:cNvPr>
              <p:cNvSpPr/>
              <p:nvPr/>
            </p:nvSpPr>
            <p:spPr>
              <a:xfrm>
                <a:off x="13182600" y="7459936"/>
                <a:ext cx="6825843" cy="1115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500">
                          <a:latin typeface="Cambria Math" panose="02040503050406030204" pitchFamily="18" charset="0"/>
                        </a:rPr>
                        <m:t>M</m:t>
                      </m:r>
                      <m:r>
                        <m:rPr>
                          <m:sty m:val="p"/>
                        </m:rPr>
                        <a:rPr lang="en-US" sz="3500" i="0">
                          <a:latin typeface="Cambria Math" panose="02040503050406030204" pitchFamily="18" charset="0"/>
                        </a:rPr>
                        <m:t>ean</m:t>
                      </m:r>
                      <m:r>
                        <a:rPr lang="en-US" sz="3500" i="0">
                          <a:latin typeface="Cambria Math" panose="02040503050406030204" pitchFamily="18" charset="0"/>
                        </a:rPr>
                        <m:t>= </m:t>
                      </m:r>
                      <m:f>
                        <m:fPr>
                          <m:ctrlPr>
                            <a:rPr lang="en-US" sz="3500" i="1">
                              <a:latin typeface="Cambria Math" panose="02040503050406030204" pitchFamily="18" charset="0"/>
                            </a:rPr>
                          </m:ctrlPr>
                        </m:fPr>
                        <m:num>
                          <m:r>
                            <a:rPr lang="en-US" sz="3500" i="0">
                              <a:latin typeface="Cambria Math" panose="02040503050406030204" pitchFamily="18" charset="0"/>
                            </a:rPr>
                            <m:t>2+3+5+6+20</m:t>
                          </m:r>
                        </m:num>
                        <m:den>
                          <m:r>
                            <a:rPr lang="en-US" sz="3500" i="0">
                              <a:latin typeface="Cambria Math" panose="02040503050406030204" pitchFamily="18" charset="0"/>
                            </a:rPr>
                            <m:t>5</m:t>
                          </m:r>
                        </m:den>
                      </m:f>
                      <m:r>
                        <a:rPr lang="en-US" sz="3500" i="0">
                          <a:latin typeface="Cambria Math" panose="02040503050406030204" pitchFamily="18" charset="0"/>
                        </a:rPr>
                        <m:t>=7.2</m:t>
                      </m:r>
                    </m:oMath>
                  </m:oMathPara>
                </a14:m>
                <a:endParaRPr lang="en-US" sz="3500" dirty="0"/>
              </a:p>
            </p:txBody>
          </p:sp>
        </mc:Choice>
        <mc:Fallback xmlns="">
          <p:sp>
            <p:nvSpPr>
              <p:cNvPr id="11" name="Rectangle 10">
                <a:extLst>
                  <a:ext uri="{FF2B5EF4-FFF2-40B4-BE49-F238E27FC236}">
                    <a16:creationId xmlns:a16="http://schemas.microsoft.com/office/drawing/2014/main" id="{2E4D8AE6-D098-426B-93DD-09BFE2768588}"/>
                  </a:ext>
                </a:extLst>
              </p:cNvPr>
              <p:cNvSpPr>
                <a:spLocks noRot="1" noChangeAspect="1" noMove="1" noResize="1" noEditPoints="1" noAdjustHandles="1" noChangeArrowheads="1" noChangeShapeType="1" noTextEdit="1"/>
              </p:cNvSpPr>
              <p:nvPr/>
            </p:nvSpPr>
            <p:spPr>
              <a:xfrm>
                <a:off x="13182600" y="7459936"/>
                <a:ext cx="6825843" cy="1115177"/>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E58AAB6-A5C4-44D3-AEF4-482EA205C02C}"/>
              </a:ext>
            </a:extLst>
          </p:cNvPr>
          <p:cNvSpPr/>
          <p:nvPr/>
        </p:nvSpPr>
        <p:spPr>
          <a:xfrm>
            <a:off x="1586578" y="8879639"/>
            <a:ext cx="16992600" cy="2005549"/>
          </a:xfrm>
          <a:prstGeom prst="rect">
            <a:avLst/>
          </a:prstGeom>
        </p:spPr>
        <p:txBody>
          <a:bodyPr wrap="square">
            <a:spAutoFit/>
          </a:bodyPr>
          <a:lstStyle/>
          <a:p>
            <a:pPr marL="457200" indent="-457200">
              <a:lnSpc>
                <a:spcPct val="107000"/>
              </a:lnSpc>
              <a:spcAft>
                <a:spcPts val="800"/>
              </a:spcAft>
              <a:buFontTx/>
              <a:buChar char="-"/>
            </a:pPr>
            <a:r>
              <a:rPr lang="en-US" sz="2800" dirty="0">
                <a:solidFill>
                  <a:schemeClr val="accent3"/>
                </a:solidFill>
                <a:latin typeface="Arial" panose="020B0604020202020204" pitchFamily="34" charset="0"/>
                <a:ea typeface="Calibri" panose="020F0502020204030204" pitchFamily="34" charset="0"/>
                <a:cs typeface="Arial" panose="020B0604020202020204" pitchFamily="34" charset="0"/>
              </a:rPr>
              <a:t>The mean is a good measure for normal distributions, but it is not a robust measure, meaning it is influenced by outliers. </a:t>
            </a:r>
          </a:p>
          <a:p>
            <a:pPr marL="1011692" lvl="1" indent="-457200">
              <a:lnSpc>
                <a:spcPct val="107000"/>
              </a:lnSpc>
              <a:spcAft>
                <a:spcPts val="800"/>
              </a:spcAft>
              <a:buFontTx/>
              <a:buChar char="-"/>
            </a:pPr>
            <a:r>
              <a:rPr lang="en-US" sz="2800" dirty="0">
                <a:solidFill>
                  <a:schemeClr val="accent3"/>
                </a:solidFill>
                <a:latin typeface="Arial" panose="020B0604020202020204" pitchFamily="34" charset="0"/>
                <a:ea typeface="Calibri" panose="020F0502020204030204" pitchFamily="34" charset="0"/>
                <a:cs typeface="Arial" panose="020B0604020202020204" pitchFamily="34" charset="0"/>
              </a:rPr>
              <a:t>For instance, in a distribution such as [1,1,1,1,1,1,1,1,1,1,1,1,1000] The mean is 77.8 - although the majority of the values are actually 1.</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402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Median</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586578" y="3161380"/>
            <a:ext cx="21233951" cy="1723549"/>
          </a:xfrm>
        </p:spPr>
        <p:txBody>
          <a:bodyPr/>
          <a:lstStyle/>
          <a:p>
            <a:pPr marL="457200" indent="-457200">
              <a:buFontTx/>
              <a:buChar char="-"/>
            </a:pPr>
            <a:r>
              <a:rPr lang="en-US" dirty="0"/>
              <a:t>Median is the numeric value separating the higher half of a sample, a population, or a probability distribution, from the lower half</a:t>
            </a:r>
          </a:p>
          <a:p>
            <a:pPr marL="457200" indent="-457200">
              <a:buFontTx/>
              <a:buChar char="-"/>
            </a:pPr>
            <a:r>
              <a:rPr lang="en-US" dirty="0"/>
              <a:t>In practice, it is computed by arranging the numbers in ascending order and locating the middle number in the </a:t>
            </a:r>
            <a:r>
              <a:rPr lang="en-US" dirty="0" err="1"/>
              <a:t>centre</a:t>
            </a:r>
            <a:r>
              <a:rPr lang="en-US" dirty="0"/>
              <a:t> of that distribution</a:t>
            </a:r>
          </a:p>
          <a:p>
            <a:pPr marL="457200" indent="-457200">
              <a:buFontTx/>
              <a:buChar char="-"/>
            </a:pPr>
            <a:r>
              <a:rPr lang="en-IN" dirty="0"/>
              <a:t>It is also a measure of central tendency and is not influenced by outliers</a:t>
            </a:r>
            <a:endParaRPr lang="en-US" dirty="0"/>
          </a:p>
        </p:txBody>
      </p:sp>
      <p:sp>
        <p:nvSpPr>
          <p:cNvPr id="9" name="Content Placeholder 2">
            <a:extLst>
              <a:ext uri="{FF2B5EF4-FFF2-40B4-BE49-F238E27FC236}">
                <a16:creationId xmlns:a16="http://schemas.microsoft.com/office/drawing/2014/main" id="{8E7C47B1-C8B5-44BE-BFC5-40A5B908487D}"/>
              </a:ext>
            </a:extLst>
          </p:cNvPr>
          <p:cNvSpPr>
            <a:spLocks noGrp="1"/>
          </p:cNvSpPr>
          <p:nvPr/>
        </p:nvSpPr>
        <p:spPr>
          <a:xfrm>
            <a:off x="7467600" y="6868461"/>
            <a:ext cx="7924800" cy="3925220"/>
          </a:xfrm>
          <a:prstGeom prst="rect">
            <a:avLst/>
          </a:prstGeom>
          <a:ln>
            <a:solidFill>
              <a:srgbClr val="009DDC"/>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Autofit/>
          </a:bodyPr>
          <a:lstStyle/>
          <a:p>
            <a:pPr marL="0" marR="0">
              <a:lnSpc>
                <a:spcPct val="90000"/>
              </a:lnSpc>
              <a:spcBef>
                <a:spcPts val="1000"/>
              </a:spcBef>
              <a:spcAft>
                <a:spcPts val="800"/>
              </a:spcAft>
            </a:pPr>
            <a:r>
              <a:rPr lang="en-US" sz="28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HOW TO CHOOSE THE MEDIAN?</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If your distribution has an even number of observations, the mean would be the sum of the two middle numbers, divided by 2</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If your distribution has an odd number of observations, choose the number that falls in the middle </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7ECE6B-D761-4F9E-A171-7CC3AC9B0407}"/>
                  </a:ext>
                </a:extLst>
              </p:cNvPr>
              <p:cNvSpPr txBox="1"/>
              <p:nvPr/>
            </p:nvSpPr>
            <p:spPr>
              <a:xfrm>
                <a:off x="8763000" y="5541721"/>
                <a:ext cx="4648200" cy="5386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2,3, 5, 6, 20</m:t>
                      </m:r>
                    </m:oMath>
                  </m:oMathPara>
                </a14:m>
                <a:endParaRPr lang="en-US" sz="35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17ECE6B-D761-4F9E-A171-7CC3AC9B0407}"/>
                  </a:ext>
                </a:extLst>
              </p:cNvPr>
              <p:cNvSpPr txBox="1">
                <a:spLocks noRot="1" noChangeAspect="1" noMove="1" noResize="1" noEditPoints="1" noAdjustHandles="1" noChangeArrowheads="1" noChangeShapeType="1" noTextEdit="1"/>
              </p:cNvSpPr>
              <p:nvPr/>
            </p:nvSpPr>
            <p:spPr>
              <a:xfrm>
                <a:off x="8763000" y="5541721"/>
                <a:ext cx="4648200" cy="538609"/>
              </a:xfrm>
              <a:prstGeom prst="rect">
                <a:avLst/>
              </a:prstGeom>
              <a:blipFill>
                <a:blip r:embed="rId2"/>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8DED2DF-ABF6-4CB2-9FCE-0838157C0708}"/>
              </a:ext>
            </a:extLst>
          </p:cNvPr>
          <p:cNvSpPr/>
          <p:nvPr/>
        </p:nvSpPr>
        <p:spPr>
          <a:xfrm>
            <a:off x="10697308" y="5595581"/>
            <a:ext cx="389792" cy="430887"/>
          </a:xfrm>
          <a:prstGeom prst="ellipse">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50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Average and Total</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617058" y="3352800"/>
            <a:ext cx="21233951" cy="5601533"/>
          </a:xfrm>
        </p:spPr>
        <p:txBody>
          <a:bodyPr/>
          <a:lstStyle/>
          <a:p>
            <a:r>
              <a:rPr lang="en-US" dirty="0">
                <a:solidFill>
                  <a:schemeClr val="tx2"/>
                </a:solidFill>
              </a:rPr>
              <a:t>Average: </a:t>
            </a:r>
          </a:p>
          <a:p>
            <a:endParaRPr lang="en-US" dirty="0"/>
          </a:p>
          <a:p>
            <a:pPr marL="457200" indent="-457200">
              <a:buFontTx/>
              <a:buChar char="-"/>
            </a:pPr>
            <a:r>
              <a:rPr lang="en-US" dirty="0"/>
              <a:t>Statisticians don’t really use the word average</a:t>
            </a:r>
          </a:p>
          <a:p>
            <a:pPr marL="457200" indent="-457200">
              <a:buFontTx/>
              <a:buChar char="-"/>
            </a:pPr>
            <a:r>
              <a:rPr lang="en-US" dirty="0"/>
              <a:t>The more precise terms are mean or median</a:t>
            </a:r>
          </a:p>
          <a:p>
            <a:pPr marL="457200" indent="-457200">
              <a:buFontTx/>
              <a:buChar char="-"/>
            </a:pPr>
            <a:endParaRPr lang="en-US" dirty="0"/>
          </a:p>
          <a:p>
            <a:endParaRPr lang="en-US" dirty="0"/>
          </a:p>
          <a:p>
            <a:r>
              <a:rPr lang="en-US" dirty="0">
                <a:solidFill>
                  <a:schemeClr val="tx2"/>
                </a:solidFill>
              </a:rPr>
              <a:t>Total: </a:t>
            </a:r>
          </a:p>
          <a:p>
            <a:endParaRPr lang="en-US" dirty="0"/>
          </a:p>
          <a:p>
            <a:pPr marL="457200" indent="-457200">
              <a:buFontTx/>
              <a:buChar char="-"/>
            </a:pPr>
            <a:r>
              <a:rPr lang="en-US" dirty="0"/>
              <a:t>The total value is a whole number or amount</a:t>
            </a:r>
          </a:p>
          <a:p>
            <a:pPr marL="457200" indent="-457200">
              <a:buFontTx/>
              <a:buChar char="-"/>
            </a:pPr>
            <a:r>
              <a:rPr lang="en-US" dirty="0"/>
              <a:t>For instance, 730 million people lived below the poverty line in 2015. </a:t>
            </a:r>
          </a:p>
          <a:p>
            <a:pPr marL="457200" indent="-457200">
              <a:buFontTx/>
              <a:buChar char="-"/>
            </a:pPr>
            <a:r>
              <a:rPr lang="en-US" dirty="0"/>
              <a:t>Maintain caution when using Total values for comparison</a:t>
            </a:r>
          </a:p>
          <a:p>
            <a:pPr marL="1011747" lvl="1" indent="-457200">
              <a:buFontTx/>
              <a:buChar char="-"/>
            </a:pPr>
            <a:r>
              <a:rPr lang="en-US" dirty="0"/>
              <a:t>If we only say “200,000 more people are now living in poverty”, it appears as a negative development</a:t>
            </a:r>
          </a:p>
          <a:p>
            <a:pPr marL="1011747" lvl="1" indent="-457200">
              <a:buFontTx/>
              <a:buChar char="-"/>
            </a:pPr>
            <a:r>
              <a:rPr lang="en-US" dirty="0"/>
              <a:t>Due to overall population increase, it is possible that the actual poverty rates have dropped over time</a:t>
            </a:r>
          </a:p>
        </p:txBody>
      </p:sp>
    </p:spTree>
    <p:extLst>
      <p:ext uri="{BB962C8B-B14F-4D97-AF65-F5344CB8AC3E}">
        <p14:creationId xmlns:p14="http://schemas.microsoft.com/office/powerpoint/2010/main" val="46233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5949384"/>
            <a:ext cx="9243851" cy="1846916"/>
          </a:xfrm>
        </p:spPr>
        <p:txBody>
          <a:bodyPr/>
          <a:lstStyle/>
          <a:p>
            <a:r>
              <a:rPr lang="en-US" dirty="0"/>
              <a:t>Misinterpretation issues specific to gender data </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3.3</a:t>
            </a:r>
          </a:p>
        </p:txBody>
      </p:sp>
    </p:spTree>
    <p:extLst>
      <p:ext uri="{BB962C8B-B14F-4D97-AF65-F5344CB8AC3E}">
        <p14:creationId xmlns:p14="http://schemas.microsoft.com/office/powerpoint/2010/main" val="365307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Interviewing only the household head to obtain data</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586579" y="3161380"/>
            <a:ext cx="14263022" cy="4739759"/>
          </a:xfrm>
        </p:spPr>
        <p:txBody>
          <a:bodyPr/>
          <a:lstStyle/>
          <a:p>
            <a:pPr marL="457200" indent="-457200">
              <a:buFontTx/>
              <a:buChar char="-"/>
            </a:pPr>
            <a:r>
              <a:rPr lang="en-US" dirty="0"/>
              <a:t>Data disaggregation by sex of household head </a:t>
            </a:r>
            <a:r>
              <a:rPr lang="en-US" u="sng" dirty="0"/>
              <a:t>can never replace sex-disaggregated data</a:t>
            </a:r>
          </a:p>
          <a:p>
            <a:pPr marL="457200" indent="-457200">
              <a:buFontTx/>
              <a:buChar char="-"/>
            </a:pPr>
            <a:endParaRPr lang="en-US" u="sng" dirty="0"/>
          </a:p>
          <a:p>
            <a:pPr marL="457200" indent="-457200">
              <a:buFontTx/>
              <a:buChar char="-"/>
            </a:pPr>
            <a:r>
              <a:rPr lang="en-US" dirty="0"/>
              <a:t>Why? </a:t>
            </a:r>
          </a:p>
          <a:p>
            <a:pPr marL="1011747" lvl="1" indent="-457200">
              <a:buFont typeface="Courier New" panose="02070309020205020404" pitchFamily="49" charset="0"/>
              <a:buChar char="o"/>
            </a:pPr>
            <a:r>
              <a:rPr lang="en-US" dirty="0"/>
              <a:t>Males might not have accurate information about women</a:t>
            </a:r>
          </a:p>
          <a:p>
            <a:pPr marL="1011747" lvl="1" indent="-457200">
              <a:buFont typeface="Courier New" panose="02070309020205020404" pitchFamily="49" charset="0"/>
              <a:buChar char="o"/>
            </a:pPr>
            <a:r>
              <a:rPr lang="en-US" dirty="0"/>
              <a:t>Biased information about violence against women, control issues, etc. </a:t>
            </a:r>
          </a:p>
          <a:p>
            <a:pPr marL="1011747" lvl="1" indent="-457200">
              <a:buFont typeface="Courier New" panose="02070309020205020404" pitchFamily="49" charset="0"/>
              <a:buChar char="o"/>
            </a:pPr>
            <a:r>
              <a:rPr lang="en-US" dirty="0"/>
              <a:t>Fails to capture intra-household inequalities</a:t>
            </a:r>
          </a:p>
          <a:p>
            <a:pPr marL="1011747" lvl="1" indent="-457200">
              <a:buFont typeface="Courier New" panose="02070309020205020404" pitchFamily="49" charset="0"/>
              <a:buChar char="o"/>
            </a:pPr>
            <a:r>
              <a:rPr lang="en-US" dirty="0"/>
              <a:t>Bias regarding household composition (e.g. most women-headed households are single adult households; most male-headed households are not)</a:t>
            </a:r>
          </a:p>
          <a:p>
            <a:pPr marL="1011747" lvl="1"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en-US" dirty="0"/>
              <a:t>Questions about women must be asked to women</a:t>
            </a:r>
          </a:p>
        </p:txBody>
      </p:sp>
      <p:pic>
        <p:nvPicPr>
          <p:cNvPr id="1026" name="Picture 2" descr="Image result for household head icon">
            <a:extLst>
              <a:ext uri="{FF2B5EF4-FFF2-40B4-BE49-F238E27FC236}">
                <a16:creationId xmlns:a16="http://schemas.microsoft.com/office/drawing/2014/main" id="{0897360F-B9A7-4B96-A18B-90E83A6C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400" y="36576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DF43CE-8CB0-4DB5-AAC1-8C339B98BA63}"/>
              </a:ext>
            </a:extLst>
          </p:cNvPr>
          <p:cNvSpPr/>
          <p:nvPr/>
        </p:nvSpPr>
        <p:spPr>
          <a:xfrm>
            <a:off x="17526000" y="9144000"/>
            <a:ext cx="3676199" cy="428259"/>
          </a:xfrm>
          <a:prstGeom prst="rect">
            <a:avLst/>
          </a:prstGeom>
        </p:spPr>
        <p:txBody>
          <a:bodyPr wrap="none">
            <a:spAutoFit/>
          </a:bodyPr>
          <a:lstStyle/>
          <a:p>
            <a:r>
              <a:rPr lang="en-US" dirty="0"/>
              <a:t>Graphic credit: </a:t>
            </a:r>
            <a:r>
              <a:rPr lang="en-US" dirty="0" err="1"/>
              <a:t>Delwar</a:t>
            </a:r>
            <a:r>
              <a:rPr lang="en-US" dirty="0"/>
              <a:t> Hossain</a:t>
            </a:r>
          </a:p>
        </p:txBody>
      </p:sp>
    </p:spTree>
    <p:extLst>
      <p:ext uri="{BB962C8B-B14F-4D97-AF65-F5344CB8AC3E}">
        <p14:creationId xmlns:p14="http://schemas.microsoft.com/office/powerpoint/2010/main" val="401588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Measuring gender gaps</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586578" y="3161380"/>
            <a:ext cx="21233951" cy="1723549"/>
          </a:xfrm>
        </p:spPr>
        <p:txBody>
          <a:bodyPr/>
          <a:lstStyle/>
          <a:p>
            <a:pPr marL="457200" indent="-457200">
              <a:buFontTx/>
              <a:buChar char="-"/>
            </a:pPr>
            <a:r>
              <a:rPr lang="en-US" dirty="0"/>
              <a:t>Measuring gaps is important to provide a picture of equality</a:t>
            </a:r>
          </a:p>
          <a:p>
            <a:pPr marL="457200" indent="-457200">
              <a:buFontTx/>
              <a:buChar char="-"/>
            </a:pPr>
            <a:r>
              <a:rPr lang="en-US" dirty="0"/>
              <a:t>The trend of gaps may differ from the overall trend of an indicator</a:t>
            </a:r>
          </a:p>
          <a:p>
            <a:pPr marL="457200" indent="-457200">
              <a:buFontTx/>
              <a:buChar char="-"/>
            </a:pPr>
            <a:r>
              <a:rPr lang="en-US" dirty="0"/>
              <a:t>For example, observe the data for women and men in Eastern and South-eastern Asia</a:t>
            </a:r>
          </a:p>
          <a:p>
            <a:endParaRPr lang="en-US" dirty="0"/>
          </a:p>
        </p:txBody>
      </p:sp>
      <p:sp>
        <p:nvSpPr>
          <p:cNvPr id="2" name="Rectangle 1">
            <a:extLst>
              <a:ext uri="{FF2B5EF4-FFF2-40B4-BE49-F238E27FC236}">
                <a16:creationId xmlns:a16="http://schemas.microsoft.com/office/drawing/2014/main" id="{6A4BFB3F-73E8-4645-823D-B03585ADE0B9}"/>
              </a:ext>
            </a:extLst>
          </p:cNvPr>
          <p:cNvSpPr/>
          <p:nvPr/>
        </p:nvSpPr>
        <p:spPr>
          <a:xfrm>
            <a:off x="1586578" y="10972801"/>
            <a:ext cx="17082422" cy="519886"/>
          </a:xfrm>
          <a:prstGeom prst="rect">
            <a:avLst/>
          </a:prstGeom>
        </p:spPr>
        <p:txBody>
          <a:bodyPr wrap="square">
            <a:spAutoFit/>
          </a:bodyPr>
          <a:lstStyle/>
          <a:p>
            <a:pPr marL="342900" indent="-342900" algn="just">
              <a:lnSpc>
                <a:spcPct val="107000"/>
              </a:lnSpc>
              <a:spcAft>
                <a:spcPts val="800"/>
              </a:spcAft>
              <a:buFont typeface="Courier New" panose="02070309020205020404" pitchFamily="49" charset="0"/>
              <a:buChar char="o"/>
            </a:pPr>
            <a:r>
              <a:rPr lang="en-IN" sz="2800" dirty="0">
                <a:solidFill>
                  <a:schemeClr val="accent3"/>
                </a:solidFill>
                <a:latin typeface="Arial" panose="020B0604020202020204" pitchFamily="34" charset="0"/>
                <a:ea typeface="Times New Roman" panose="02020603050405020304" pitchFamily="18" charset="0"/>
                <a:cs typeface="Arial" panose="020B0604020202020204" pitchFamily="34" charset="0"/>
              </a:rPr>
              <a:t>Hence, there is a need to look at individual indicator values for women and men, and not just the gap</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1321F07-8FED-4F96-89E2-8ABE3F288DFA}"/>
              </a:ext>
            </a:extLst>
          </p:cNvPr>
          <p:cNvGrpSpPr/>
          <p:nvPr/>
        </p:nvGrpSpPr>
        <p:grpSpPr>
          <a:xfrm>
            <a:off x="7467601" y="4819650"/>
            <a:ext cx="8534399" cy="6001547"/>
            <a:chOff x="-168215" y="0"/>
            <a:chExt cx="6280030" cy="3395151"/>
          </a:xfrm>
        </p:grpSpPr>
        <p:pic>
          <p:nvPicPr>
            <p:cNvPr id="7" name="Picture 6">
              <a:extLst>
                <a:ext uri="{FF2B5EF4-FFF2-40B4-BE49-F238E27FC236}">
                  <a16:creationId xmlns:a16="http://schemas.microsoft.com/office/drawing/2014/main" id="{A0F2CD06-F4AA-4315-AFEC-5C63839A0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15" y="398718"/>
              <a:ext cx="6280030" cy="2996433"/>
            </a:xfrm>
            <a:prstGeom prst="rect">
              <a:avLst/>
            </a:prstGeom>
          </p:spPr>
        </p:pic>
        <p:sp>
          <p:nvSpPr>
            <p:cNvPr id="8" name="Text Box 52">
              <a:extLst>
                <a:ext uri="{FF2B5EF4-FFF2-40B4-BE49-F238E27FC236}">
                  <a16:creationId xmlns:a16="http://schemas.microsoft.com/office/drawing/2014/main" id="{95FB0272-5004-4F18-8219-62F16076011D}"/>
                </a:ext>
              </a:extLst>
            </p:cNvPr>
            <p:cNvSpPr txBox="1"/>
            <p:nvPr/>
          </p:nvSpPr>
          <p:spPr>
            <a:xfrm>
              <a:off x="0" y="0"/>
              <a:ext cx="5943600"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800" i="0" dirty="0" err="1">
                  <a:solidFill>
                    <a:srgbClr val="009DDC"/>
                  </a:solidFill>
                  <a:effectLst/>
                  <a:latin typeface="Arial" panose="020B0604020202020204" pitchFamily="34" charset="0"/>
                  <a:ea typeface="Calibri" panose="020F0502020204030204" pitchFamily="34" charset="0"/>
                  <a:cs typeface="Arial" panose="020B0604020202020204" pitchFamily="34" charset="0"/>
                </a:rPr>
                <a:t>Labour</a:t>
              </a:r>
              <a:r>
                <a:rPr lang="en-US" sz="1800" i="0" dirty="0">
                  <a:solidFill>
                    <a:srgbClr val="009DDC"/>
                  </a:solidFill>
                  <a:effectLst/>
                  <a:latin typeface="Arial" panose="020B0604020202020204" pitchFamily="34" charset="0"/>
                  <a:ea typeface="Calibri" panose="020F0502020204030204" pitchFamily="34" charset="0"/>
                  <a:cs typeface="Arial" panose="020B0604020202020204" pitchFamily="34" charset="0"/>
                </a:rPr>
                <a:t> force participation rate among population aged 25-54 by sex and region, 1997-2017</a:t>
              </a:r>
              <a:endParaRPr lang="en-US" sz="1800"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3942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Violence and crime data </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586578" y="3161380"/>
            <a:ext cx="21233951" cy="7325082"/>
          </a:xfrm>
        </p:spPr>
        <p:txBody>
          <a:bodyPr/>
          <a:lstStyle/>
          <a:p>
            <a:pPr marL="457200" indent="-457200">
              <a:buFontTx/>
              <a:buChar char="-"/>
            </a:pPr>
            <a:r>
              <a:rPr lang="en-IN" dirty="0"/>
              <a:t>Violence and crime estimates are ALWAYS UNDERREPORTED</a:t>
            </a:r>
          </a:p>
          <a:p>
            <a:pPr marL="457200" indent="-457200">
              <a:buFontTx/>
              <a:buChar char="-"/>
            </a:pPr>
            <a:endParaRPr lang="en-IN" dirty="0"/>
          </a:p>
          <a:p>
            <a:pPr marL="457200" indent="-457200">
              <a:buFontTx/>
              <a:buChar char="-"/>
            </a:pPr>
            <a:r>
              <a:rPr lang="en-IN" dirty="0"/>
              <a:t>Most victims do not report instances to the police because: </a:t>
            </a:r>
          </a:p>
          <a:p>
            <a:pPr marL="1011747" lvl="1" indent="-457200">
              <a:buFont typeface="Courier New" panose="02070309020205020404" pitchFamily="49" charset="0"/>
              <a:buChar char="o"/>
            </a:pPr>
            <a:r>
              <a:rPr lang="en-IN" dirty="0"/>
              <a:t>Victims fear for their own safety</a:t>
            </a:r>
            <a:endParaRPr lang="en-US" dirty="0"/>
          </a:p>
          <a:p>
            <a:pPr marL="1011747" lvl="1" indent="-457200">
              <a:buFont typeface="Courier New" panose="02070309020205020404" pitchFamily="49" charset="0"/>
              <a:buChar char="o"/>
            </a:pPr>
            <a:r>
              <a:rPr lang="en-IN" dirty="0"/>
              <a:t>Victims believe reporting won’t lead to results</a:t>
            </a:r>
            <a:endParaRPr lang="en-US" dirty="0"/>
          </a:p>
          <a:p>
            <a:pPr marL="1011747" lvl="1" indent="-457200">
              <a:buFont typeface="Courier New" panose="02070309020205020404" pitchFamily="49" charset="0"/>
              <a:buChar char="o"/>
            </a:pPr>
            <a:r>
              <a:rPr lang="en-IN" dirty="0"/>
              <a:t>Stigma associated with violence</a:t>
            </a:r>
          </a:p>
          <a:p>
            <a:pPr marL="457200" lvl="0" indent="-457200">
              <a:buFont typeface="Courier New" panose="02070309020205020404" pitchFamily="49" charset="0"/>
              <a:buChar char="o"/>
            </a:pPr>
            <a:endParaRPr lang="en-IN" dirty="0"/>
          </a:p>
          <a:p>
            <a:pPr marL="457200" indent="-457200">
              <a:buFontTx/>
              <a:buChar char="-"/>
            </a:pPr>
            <a:r>
              <a:rPr lang="en-IN" dirty="0"/>
              <a:t>Surveys are a better instrument to capture this data because: </a:t>
            </a:r>
          </a:p>
          <a:p>
            <a:pPr marL="1011747" lvl="1" indent="-457200">
              <a:buFont typeface="Courier New" panose="02070309020205020404" pitchFamily="49" charset="0"/>
              <a:buChar char="o"/>
            </a:pPr>
            <a:r>
              <a:rPr lang="en-IN" dirty="0"/>
              <a:t>Victims are more likely to disclose incidents when asked (as opposed to going to the police)</a:t>
            </a:r>
          </a:p>
          <a:p>
            <a:pPr marL="1011747" lvl="1" indent="-457200">
              <a:buFont typeface="Courier New" panose="02070309020205020404" pitchFamily="49" charset="0"/>
              <a:buChar char="o"/>
            </a:pPr>
            <a:r>
              <a:rPr lang="en-IN" dirty="0"/>
              <a:t>Enumerators are specifically trained to build rapport with victims</a:t>
            </a:r>
            <a:endParaRPr lang="en-US" dirty="0"/>
          </a:p>
          <a:p>
            <a:pPr marL="1011747" lvl="1" indent="-457200">
              <a:buFont typeface="Courier New" panose="02070309020205020404" pitchFamily="49" charset="0"/>
              <a:buChar char="o"/>
            </a:pPr>
            <a:r>
              <a:rPr lang="en-IN" dirty="0"/>
              <a:t>Trained enumerators are more sensitive to confidentiality issues</a:t>
            </a:r>
          </a:p>
          <a:p>
            <a:pPr marL="1011747" lvl="1" indent="-457200">
              <a:buFont typeface="Courier New" panose="02070309020205020404" pitchFamily="49" charset="0"/>
              <a:buChar char="o"/>
            </a:pPr>
            <a:r>
              <a:rPr lang="en-IN" dirty="0"/>
              <a:t>Enumerators are aware of the psychological harm while recalling violent instances</a:t>
            </a:r>
            <a:endParaRPr lang="en-US" dirty="0"/>
          </a:p>
          <a:p>
            <a:pPr marL="1011747" lvl="1" indent="-457200">
              <a:buFont typeface="Courier New" panose="02070309020205020404" pitchFamily="49" charset="0"/>
              <a:buChar char="o"/>
            </a:pPr>
            <a:r>
              <a:rPr lang="en-IN" dirty="0"/>
              <a:t>Women are interviewed separately</a:t>
            </a:r>
          </a:p>
          <a:p>
            <a:pPr marL="1011747" lvl="1" indent="-457200">
              <a:buFont typeface="Courier New" panose="02070309020205020404" pitchFamily="49" charset="0"/>
              <a:buChar char="o"/>
            </a:pPr>
            <a:r>
              <a:rPr lang="en-IN" dirty="0"/>
              <a:t>Question order and wording are carefully crafted in specialized surveys</a:t>
            </a:r>
            <a:endParaRPr lang="en-US" dirty="0"/>
          </a:p>
          <a:p>
            <a:pPr marL="457200" lvl="0" indent="-457200">
              <a:buFont typeface="Courier New" panose="02070309020205020404" pitchFamily="49" charset="0"/>
              <a:buChar char="o"/>
            </a:pPr>
            <a:endParaRPr lang="en-IN" dirty="0"/>
          </a:p>
          <a:p>
            <a:pPr marL="457200" lvl="0" indent="-457200">
              <a:buFontTx/>
              <a:buChar char="-"/>
            </a:pPr>
            <a:endParaRPr lang="en-US" dirty="0"/>
          </a:p>
          <a:p>
            <a:endParaRPr lang="en-US" dirty="0"/>
          </a:p>
        </p:txBody>
      </p:sp>
      <p:pic>
        <p:nvPicPr>
          <p:cNvPr id="2050" name="Picture 2" descr="Image result for sexual violence icon">
            <a:extLst>
              <a:ext uri="{FF2B5EF4-FFF2-40B4-BE49-F238E27FC236}">
                <a16:creationId xmlns:a16="http://schemas.microsoft.com/office/drawing/2014/main" id="{EBC79C75-3EB6-4232-93DF-0F2036390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0" y="40386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DF4453-16C7-4246-9257-462DBB03A4A0}"/>
              </a:ext>
            </a:extLst>
          </p:cNvPr>
          <p:cNvSpPr/>
          <p:nvPr/>
        </p:nvSpPr>
        <p:spPr>
          <a:xfrm>
            <a:off x="17221200" y="9077592"/>
            <a:ext cx="2854949" cy="428259"/>
          </a:xfrm>
          <a:prstGeom prst="rect">
            <a:avLst/>
          </a:prstGeom>
        </p:spPr>
        <p:txBody>
          <a:bodyPr wrap="none">
            <a:spAutoFit/>
          </a:bodyPr>
          <a:lstStyle/>
          <a:p>
            <a:r>
              <a:rPr lang="en-IN" dirty="0"/>
              <a:t>Graphic credit: </a:t>
            </a:r>
            <a:r>
              <a:rPr lang="en-IN" dirty="0" err="1"/>
              <a:t>Siwat</a:t>
            </a:r>
            <a:r>
              <a:rPr lang="en-IN" dirty="0"/>
              <a:t> V.</a:t>
            </a:r>
            <a:endParaRPr lang="en-US" dirty="0"/>
          </a:p>
        </p:txBody>
      </p:sp>
    </p:spTree>
    <p:extLst>
      <p:ext uri="{BB962C8B-B14F-4D97-AF65-F5344CB8AC3E}">
        <p14:creationId xmlns:p14="http://schemas.microsoft.com/office/powerpoint/2010/main" val="229802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5487654"/>
            <a:ext cx="16178050" cy="3046745"/>
          </a:xfrm>
        </p:spPr>
        <p:txBody>
          <a:bodyPr/>
          <a:lstStyle/>
          <a:p>
            <a:r>
              <a:rPr lang="en-US" dirty="0"/>
              <a:t>Understanding definitions and key concepts in the area of gender statistics </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3662447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Time Use Data</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151270" y="2362200"/>
            <a:ext cx="7916530" cy="7755969"/>
          </a:xfrm>
        </p:spPr>
        <p:txBody>
          <a:bodyPr/>
          <a:lstStyle/>
          <a:p>
            <a:pPr marL="457200" indent="-457200">
              <a:buFontTx/>
              <a:buChar char="-"/>
            </a:pPr>
            <a:r>
              <a:rPr lang="en-IN" dirty="0"/>
              <a:t>Quantitative summaries of how individuals “spend” their time (over 24h or 7 days)</a:t>
            </a:r>
          </a:p>
          <a:p>
            <a:pPr marL="457200" indent="-457200">
              <a:buFontTx/>
              <a:buChar char="-"/>
            </a:pPr>
            <a:r>
              <a:rPr lang="en-US" dirty="0"/>
              <a:t>Key issues when interpreting time-use data are:</a:t>
            </a:r>
          </a:p>
          <a:p>
            <a:pPr marL="1011747" lvl="1" indent="-457200">
              <a:buFont typeface="Courier New" panose="02070309020205020404" pitchFamily="49" charset="0"/>
              <a:buChar char="o"/>
            </a:pPr>
            <a:r>
              <a:rPr lang="en-US" dirty="0"/>
              <a:t>Information collected over different days (weekdays vs. weekends) and over different seasons</a:t>
            </a:r>
          </a:p>
          <a:p>
            <a:pPr marL="1011747" lvl="1" indent="-457200">
              <a:buFont typeface="Courier New" panose="02070309020205020404" pitchFamily="49" charset="0"/>
              <a:buChar char="o"/>
            </a:pPr>
            <a:r>
              <a:rPr lang="en-US" dirty="0"/>
              <a:t>Refer to ICATUS to understand classification of activities</a:t>
            </a:r>
          </a:p>
          <a:p>
            <a:pPr marL="1011747" lvl="1" indent="-457200">
              <a:buFont typeface="Courier New" panose="02070309020205020404" pitchFamily="49" charset="0"/>
              <a:buChar char="o"/>
            </a:pPr>
            <a:r>
              <a:rPr lang="en-US" dirty="0"/>
              <a:t>Unpaid care and domestic work only includes work for own-use and in the form of services</a:t>
            </a:r>
          </a:p>
          <a:p>
            <a:endParaRPr lang="en-US" dirty="0"/>
          </a:p>
          <a:p>
            <a:pPr marL="457200" indent="-457200">
              <a:buFontTx/>
              <a:buChar char="-"/>
            </a:pPr>
            <a:r>
              <a:rPr lang="en-US" dirty="0"/>
              <a:t>Time-use information is best measured using diaries:</a:t>
            </a:r>
          </a:p>
          <a:p>
            <a:pPr marL="1011747" lvl="1" indent="-457200">
              <a:buFont typeface="Courier New" panose="02070309020205020404" pitchFamily="49" charset="0"/>
              <a:buChar char="o"/>
            </a:pPr>
            <a:r>
              <a:rPr lang="en-US" dirty="0"/>
              <a:t>Capture simultaneous activities </a:t>
            </a:r>
          </a:p>
          <a:p>
            <a:endParaRPr lang="en-US" dirty="0"/>
          </a:p>
          <a:p>
            <a:endParaRPr lang="en-US" dirty="0"/>
          </a:p>
        </p:txBody>
      </p:sp>
      <p:graphicFrame>
        <p:nvGraphicFramePr>
          <p:cNvPr id="8" name="Table 7">
            <a:extLst>
              <a:ext uri="{FF2B5EF4-FFF2-40B4-BE49-F238E27FC236}">
                <a16:creationId xmlns:a16="http://schemas.microsoft.com/office/drawing/2014/main" id="{9713AC56-60D6-4F69-AF49-68FCCFB4512C}"/>
              </a:ext>
            </a:extLst>
          </p:cNvPr>
          <p:cNvGraphicFramePr>
            <a:graphicFrameLocks noGrp="1"/>
          </p:cNvGraphicFramePr>
          <p:nvPr>
            <p:extLst>
              <p:ext uri="{D42A27DB-BD31-4B8C-83A1-F6EECF244321}">
                <p14:modId xmlns:p14="http://schemas.microsoft.com/office/powerpoint/2010/main" val="5050729"/>
              </p:ext>
            </p:extLst>
          </p:nvPr>
        </p:nvGraphicFramePr>
        <p:xfrm>
          <a:off x="10058400" y="2935390"/>
          <a:ext cx="13715998" cy="8408885"/>
        </p:xfrm>
        <a:graphic>
          <a:graphicData uri="http://schemas.openxmlformats.org/drawingml/2006/table">
            <a:tbl>
              <a:tblPr firstRow="1" firstCol="1" bandRow="1"/>
              <a:tblGrid>
                <a:gridCol w="2034510">
                  <a:extLst>
                    <a:ext uri="{9D8B030D-6E8A-4147-A177-3AD203B41FA5}">
                      <a16:colId xmlns:a16="http://schemas.microsoft.com/office/drawing/2014/main" val="3255643970"/>
                    </a:ext>
                  </a:extLst>
                </a:gridCol>
                <a:gridCol w="730093">
                  <a:extLst>
                    <a:ext uri="{9D8B030D-6E8A-4147-A177-3AD203B41FA5}">
                      <a16:colId xmlns:a16="http://schemas.microsoft.com/office/drawing/2014/main" val="1134257102"/>
                    </a:ext>
                  </a:extLst>
                </a:gridCol>
                <a:gridCol w="730093">
                  <a:extLst>
                    <a:ext uri="{9D8B030D-6E8A-4147-A177-3AD203B41FA5}">
                      <a16:colId xmlns:a16="http://schemas.microsoft.com/office/drawing/2014/main" val="4274980047"/>
                    </a:ext>
                  </a:extLst>
                </a:gridCol>
                <a:gridCol w="730093">
                  <a:extLst>
                    <a:ext uri="{9D8B030D-6E8A-4147-A177-3AD203B41FA5}">
                      <a16:colId xmlns:a16="http://schemas.microsoft.com/office/drawing/2014/main" val="1499280936"/>
                    </a:ext>
                  </a:extLst>
                </a:gridCol>
                <a:gridCol w="730093">
                  <a:extLst>
                    <a:ext uri="{9D8B030D-6E8A-4147-A177-3AD203B41FA5}">
                      <a16:colId xmlns:a16="http://schemas.microsoft.com/office/drawing/2014/main" val="2753599763"/>
                    </a:ext>
                  </a:extLst>
                </a:gridCol>
                <a:gridCol w="730093">
                  <a:extLst>
                    <a:ext uri="{9D8B030D-6E8A-4147-A177-3AD203B41FA5}">
                      <a16:colId xmlns:a16="http://schemas.microsoft.com/office/drawing/2014/main" val="3640083268"/>
                    </a:ext>
                  </a:extLst>
                </a:gridCol>
                <a:gridCol w="730093">
                  <a:extLst>
                    <a:ext uri="{9D8B030D-6E8A-4147-A177-3AD203B41FA5}">
                      <a16:colId xmlns:a16="http://schemas.microsoft.com/office/drawing/2014/main" val="632092695"/>
                    </a:ext>
                  </a:extLst>
                </a:gridCol>
                <a:gridCol w="730093">
                  <a:extLst>
                    <a:ext uri="{9D8B030D-6E8A-4147-A177-3AD203B41FA5}">
                      <a16:colId xmlns:a16="http://schemas.microsoft.com/office/drawing/2014/main" val="919272022"/>
                    </a:ext>
                  </a:extLst>
                </a:gridCol>
                <a:gridCol w="730093">
                  <a:extLst>
                    <a:ext uri="{9D8B030D-6E8A-4147-A177-3AD203B41FA5}">
                      <a16:colId xmlns:a16="http://schemas.microsoft.com/office/drawing/2014/main" val="917983682"/>
                    </a:ext>
                  </a:extLst>
                </a:gridCol>
                <a:gridCol w="730093">
                  <a:extLst>
                    <a:ext uri="{9D8B030D-6E8A-4147-A177-3AD203B41FA5}">
                      <a16:colId xmlns:a16="http://schemas.microsoft.com/office/drawing/2014/main" val="1942996373"/>
                    </a:ext>
                  </a:extLst>
                </a:gridCol>
                <a:gridCol w="730093">
                  <a:extLst>
                    <a:ext uri="{9D8B030D-6E8A-4147-A177-3AD203B41FA5}">
                      <a16:colId xmlns:a16="http://schemas.microsoft.com/office/drawing/2014/main" val="112772599"/>
                    </a:ext>
                  </a:extLst>
                </a:gridCol>
                <a:gridCol w="730093">
                  <a:extLst>
                    <a:ext uri="{9D8B030D-6E8A-4147-A177-3AD203B41FA5}">
                      <a16:colId xmlns:a16="http://schemas.microsoft.com/office/drawing/2014/main" val="2833432946"/>
                    </a:ext>
                  </a:extLst>
                </a:gridCol>
                <a:gridCol w="730093">
                  <a:extLst>
                    <a:ext uri="{9D8B030D-6E8A-4147-A177-3AD203B41FA5}">
                      <a16:colId xmlns:a16="http://schemas.microsoft.com/office/drawing/2014/main" val="2999642368"/>
                    </a:ext>
                  </a:extLst>
                </a:gridCol>
                <a:gridCol w="730093">
                  <a:extLst>
                    <a:ext uri="{9D8B030D-6E8A-4147-A177-3AD203B41FA5}">
                      <a16:colId xmlns:a16="http://schemas.microsoft.com/office/drawing/2014/main" val="3278541214"/>
                    </a:ext>
                  </a:extLst>
                </a:gridCol>
                <a:gridCol w="730093">
                  <a:extLst>
                    <a:ext uri="{9D8B030D-6E8A-4147-A177-3AD203B41FA5}">
                      <a16:colId xmlns:a16="http://schemas.microsoft.com/office/drawing/2014/main" val="1087161810"/>
                    </a:ext>
                  </a:extLst>
                </a:gridCol>
                <a:gridCol w="730093">
                  <a:extLst>
                    <a:ext uri="{9D8B030D-6E8A-4147-A177-3AD203B41FA5}">
                      <a16:colId xmlns:a16="http://schemas.microsoft.com/office/drawing/2014/main" val="121713971"/>
                    </a:ext>
                  </a:extLst>
                </a:gridCol>
                <a:gridCol w="730093">
                  <a:extLst>
                    <a:ext uri="{9D8B030D-6E8A-4147-A177-3AD203B41FA5}">
                      <a16:colId xmlns:a16="http://schemas.microsoft.com/office/drawing/2014/main" val="2324623851"/>
                    </a:ext>
                  </a:extLst>
                </a:gridCol>
              </a:tblGrid>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Activity categories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04:00-05:00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05:00-06:00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06:00-07:00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07:00-08:00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552565"/>
                  </a:ext>
                </a:extLst>
              </a:tr>
              <a:tr h="337573">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Sleeping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579695"/>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Eating</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66825"/>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Personal care</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13445"/>
                  </a:ext>
                </a:extLst>
              </a:tr>
              <a:tr h="439764">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School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740041"/>
                  </a:ext>
                </a:extLst>
              </a:tr>
              <a:tr h="46164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Work as employed</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020178"/>
                  </a:ext>
                </a:extLst>
              </a:tr>
              <a:tr h="41890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Own business work</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77923"/>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Framing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130117"/>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Animal-rearing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526716"/>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Fishing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338589"/>
                  </a:ext>
                </a:extLst>
              </a:tr>
              <a:tr h="476749">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Shopping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092030"/>
                  </a:ext>
                </a:extLst>
              </a:tr>
              <a:tr h="352018">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Weaving, sewing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937048"/>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Cooking</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968992"/>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Domestic work</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753789"/>
                  </a:ext>
                </a:extLst>
              </a:tr>
              <a:tr h="337573">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Care for children</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3620343429"/>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Commuting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630343"/>
                  </a:ext>
                </a:extLst>
              </a:tr>
            </a:tbl>
          </a:graphicData>
        </a:graphic>
      </p:graphicFrame>
    </p:spTree>
    <p:extLst>
      <p:ext uri="{BB962C8B-B14F-4D97-AF65-F5344CB8AC3E}">
        <p14:creationId xmlns:p14="http://schemas.microsoft.com/office/powerpoint/2010/main" val="85704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D2931-2063-4E9F-B1A3-EEF3CAD7D6A1}"/>
              </a:ext>
            </a:extLst>
          </p:cNvPr>
          <p:cNvSpPr>
            <a:spLocks noGrp="1"/>
          </p:cNvSpPr>
          <p:nvPr>
            <p:ph type="body" sz="quarter" idx="10"/>
          </p:nvPr>
        </p:nvSpPr>
        <p:spPr/>
        <p:txBody>
          <a:bodyPr/>
          <a:lstStyle/>
          <a:p>
            <a:r>
              <a:rPr lang="en-US" dirty="0"/>
              <a:t>Sex disaggregated poverty rates </a:t>
            </a:r>
          </a:p>
        </p:txBody>
      </p:sp>
      <p:sp>
        <p:nvSpPr>
          <p:cNvPr id="3" name="Text Placeholder 2">
            <a:extLst>
              <a:ext uri="{FF2B5EF4-FFF2-40B4-BE49-F238E27FC236}">
                <a16:creationId xmlns:a16="http://schemas.microsoft.com/office/drawing/2014/main" id="{815CE557-8C25-4704-A05D-EE55D70D6D52}"/>
              </a:ext>
            </a:extLst>
          </p:cNvPr>
          <p:cNvSpPr>
            <a:spLocks noGrp="1"/>
          </p:cNvSpPr>
          <p:nvPr>
            <p:ph type="body" sz="quarter" idx="11"/>
          </p:nvPr>
        </p:nvSpPr>
        <p:spPr>
          <a:xfrm>
            <a:off x="1586579" y="3161380"/>
            <a:ext cx="8852822" cy="5170646"/>
          </a:xfrm>
        </p:spPr>
        <p:txBody>
          <a:bodyPr/>
          <a:lstStyle/>
          <a:p>
            <a:pPr marL="457200" indent="-457200">
              <a:buFontTx/>
              <a:buChar char="-"/>
            </a:pPr>
            <a:r>
              <a:rPr lang="en-IN" dirty="0"/>
              <a:t>Poverty rates are typically calculated at the household level and:</a:t>
            </a:r>
          </a:p>
          <a:p>
            <a:pPr marL="1011747" lvl="1" indent="-457200">
              <a:buFontTx/>
              <a:buChar char="-"/>
            </a:pPr>
            <a:r>
              <a:rPr lang="en-IN" dirty="0"/>
              <a:t>Fail to capture intra-household inequalities</a:t>
            </a:r>
          </a:p>
          <a:p>
            <a:endParaRPr lang="en-IN" dirty="0"/>
          </a:p>
          <a:p>
            <a:pPr marL="1011747" lvl="1" indent="-457200">
              <a:buFontTx/>
              <a:buChar char="-"/>
            </a:pPr>
            <a:r>
              <a:rPr lang="en-IN" dirty="0"/>
              <a:t>To capture accurate measures of individual allocation of resources, separate assessments of income and/or expenditure at the individual level are necessary</a:t>
            </a:r>
          </a:p>
          <a:p>
            <a:pPr marL="1011747" lvl="1" indent="-457200">
              <a:buFontTx/>
              <a:buChar char="-"/>
            </a:pPr>
            <a:endParaRPr lang="en-IN" dirty="0"/>
          </a:p>
          <a:p>
            <a:pPr marL="457200" indent="-457200">
              <a:buFontTx/>
              <a:buChar char="-"/>
            </a:pPr>
            <a:r>
              <a:rPr lang="en-IN" dirty="0"/>
              <a:t>Check indicator metadata to assess whether the data pertains to household-level or individual-level estimates</a:t>
            </a:r>
            <a:endParaRPr lang="en-US" dirty="0"/>
          </a:p>
        </p:txBody>
      </p:sp>
      <p:pic>
        <p:nvPicPr>
          <p:cNvPr id="3074" name="Picture 2" descr="Image result for poverty icon">
            <a:extLst>
              <a:ext uri="{FF2B5EF4-FFF2-40B4-BE49-F238E27FC236}">
                <a16:creationId xmlns:a16="http://schemas.microsoft.com/office/drawing/2014/main" id="{8C104A68-29CF-4370-9A65-6B2F7589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0" y="2764485"/>
            <a:ext cx="6781800"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BB1392-CE71-4C35-B64A-9798FCAE8468}"/>
              </a:ext>
            </a:extLst>
          </p:cNvPr>
          <p:cNvSpPr/>
          <p:nvPr/>
        </p:nvSpPr>
        <p:spPr>
          <a:xfrm>
            <a:off x="14458950" y="10157035"/>
            <a:ext cx="2632708" cy="428259"/>
          </a:xfrm>
          <a:prstGeom prst="rect">
            <a:avLst/>
          </a:prstGeom>
        </p:spPr>
        <p:txBody>
          <a:bodyPr wrap="none">
            <a:spAutoFit/>
          </a:bodyPr>
          <a:lstStyle/>
          <a:p>
            <a:r>
              <a:rPr lang="en-IN" dirty="0"/>
              <a:t>Image credit: </a:t>
            </a:r>
            <a:r>
              <a:rPr lang="en-IN" dirty="0" err="1"/>
              <a:t>Flaticon</a:t>
            </a:r>
            <a:endParaRPr lang="en-US" dirty="0"/>
          </a:p>
        </p:txBody>
      </p:sp>
    </p:spTree>
    <p:extLst>
      <p:ext uri="{BB962C8B-B14F-4D97-AF65-F5344CB8AC3E}">
        <p14:creationId xmlns:p14="http://schemas.microsoft.com/office/powerpoint/2010/main" val="21119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B6CEF-F7E8-4842-9308-225F23627ECF}"/>
              </a:ext>
            </a:extLst>
          </p:cNvPr>
          <p:cNvSpPr>
            <a:spLocks noGrp="1"/>
          </p:cNvSpPr>
          <p:nvPr>
            <p:ph type="body" sz="quarter" idx="10"/>
          </p:nvPr>
        </p:nvSpPr>
        <p:spPr/>
        <p:txBody>
          <a:bodyPr/>
          <a:lstStyle/>
          <a:p>
            <a:r>
              <a:rPr lang="en-US" dirty="0"/>
              <a:t>Gender pay gap</a:t>
            </a:r>
          </a:p>
        </p:txBody>
      </p:sp>
      <p:sp>
        <p:nvSpPr>
          <p:cNvPr id="3" name="Text Placeholder 2">
            <a:extLst>
              <a:ext uri="{FF2B5EF4-FFF2-40B4-BE49-F238E27FC236}">
                <a16:creationId xmlns:a16="http://schemas.microsoft.com/office/drawing/2014/main" id="{32D48F5E-9FE7-45E5-AE2D-7ECC1F092AB2}"/>
              </a:ext>
            </a:extLst>
          </p:cNvPr>
          <p:cNvSpPr>
            <a:spLocks noGrp="1"/>
          </p:cNvSpPr>
          <p:nvPr>
            <p:ph type="body" sz="quarter" idx="11"/>
          </p:nvPr>
        </p:nvSpPr>
        <p:spPr>
          <a:xfrm>
            <a:off x="1586579" y="3161380"/>
            <a:ext cx="11215022" cy="6463308"/>
          </a:xfrm>
        </p:spPr>
        <p:txBody>
          <a:bodyPr/>
          <a:lstStyle/>
          <a:p>
            <a:pPr marL="457200" indent="-457200">
              <a:buFontTx/>
              <a:buChar char="-"/>
            </a:pPr>
            <a:r>
              <a:rPr lang="en-IN" dirty="0"/>
              <a:t>Mean hourly earnings from paid employment by sex</a:t>
            </a:r>
          </a:p>
          <a:p>
            <a:pPr marL="457200" indent="-457200">
              <a:buFontTx/>
              <a:buChar char="-"/>
            </a:pPr>
            <a:r>
              <a:rPr lang="en-IN" dirty="0"/>
              <a:t>Pay by occupation and level and taking into consideration total time worked</a:t>
            </a:r>
          </a:p>
          <a:p>
            <a:pPr marL="457200" indent="-457200">
              <a:buFontTx/>
              <a:buChar char="-"/>
            </a:pPr>
            <a:endParaRPr lang="en-IN" dirty="0"/>
          </a:p>
          <a:p>
            <a:pPr marL="457200" indent="-457200">
              <a:buFontTx/>
              <a:buChar char="-"/>
            </a:pPr>
            <a:r>
              <a:rPr lang="en-IN" dirty="0"/>
              <a:t>Interpreting this indicator: </a:t>
            </a:r>
          </a:p>
          <a:p>
            <a:pPr marL="1011747" lvl="1" indent="-457200">
              <a:buFont typeface="Courier New" panose="02070309020205020404" pitchFamily="49" charset="0"/>
              <a:buChar char="o"/>
            </a:pPr>
            <a:r>
              <a:rPr lang="en-IN" dirty="0"/>
              <a:t>Pay gap DOES NOT JUST reflect the average pay of women vs. the average pay of men in a certain country</a:t>
            </a:r>
          </a:p>
          <a:p>
            <a:pPr marL="1011747" lvl="1" indent="-457200">
              <a:buFont typeface="Courier New" panose="02070309020205020404" pitchFamily="49" charset="0"/>
              <a:buChar char="o"/>
            </a:pPr>
            <a:r>
              <a:rPr lang="en-IN" dirty="0"/>
              <a:t>Compares earnings for a certain occupation and level</a:t>
            </a:r>
          </a:p>
          <a:p>
            <a:pPr marL="1011747" lvl="1" indent="-457200">
              <a:buFont typeface="Courier New" panose="02070309020205020404" pitchFamily="49" charset="0"/>
              <a:buChar char="o"/>
            </a:pPr>
            <a:r>
              <a:rPr lang="en-IN" dirty="0"/>
              <a:t>Gross remuneration in cash or in-kind for time worked or work done, (includes remuneration for annual vacation, other type of paid leave)</a:t>
            </a:r>
          </a:p>
          <a:p>
            <a:pPr marL="1011747" lvl="1" indent="-457200">
              <a:buFont typeface="Courier New" panose="02070309020205020404" pitchFamily="49" charset="0"/>
              <a:buChar char="o"/>
            </a:pPr>
            <a:r>
              <a:rPr lang="en-IN" dirty="0"/>
              <a:t>Excludes employers’ contributions to social security, pension and related benefits</a:t>
            </a:r>
          </a:p>
          <a:p>
            <a:pPr marL="1011747" lvl="1" indent="-457200">
              <a:buFont typeface="Courier New" panose="02070309020205020404" pitchFamily="49" charset="0"/>
              <a:buChar char="o"/>
            </a:pPr>
            <a:r>
              <a:rPr lang="en-IN" dirty="0"/>
              <a:t>Excludes severance and termination pay.</a:t>
            </a:r>
            <a:endParaRPr lang="en-US" dirty="0"/>
          </a:p>
          <a:p>
            <a:pPr marL="457200" indent="-457200">
              <a:buFont typeface="Courier New" panose="02070309020205020404" pitchFamily="49" charset="0"/>
              <a:buChar char="o"/>
            </a:pPr>
            <a:endParaRPr lang="en-US" dirty="0"/>
          </a:p>
        </p:txBody>
      </p:sp>
      <p:pic>
        <p:nvPicPr>
          <p:cNvPr id="4098" name="Picture 2" descr="Image result for gender pay gap icon">
            <a:extLst>
              <a:ext uri="{FF2B5EF4-FFF2-40B4-BE49-F238E27FC236}">
                <a16:creationId xmlns:a16="http://schemas.microsoft.com/office/drawing/2014/main" id="{153EE57C-D69F-4BCB-82A8-22F427F4B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0" y="3009900"/>
            <a:ext cx="7696200" cy="769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AC11BC9-E510-4221-A7CB-2C53C7E754C6}"/>
              </a:ext>
            </a:extLst>
          </p:cNvPr>
          <p:cNvSpPr/>
          <p:nvPr/>
        </p:nvSpPr>
        <p:spPr>
          <a:xfrm>
            <a:off x="14678025" y="10972800"/>
            <a:ext cx="2632708" cy="428259"/>
          </a:xfrm>
          <a:prstGeom prst="rect">
            <a:avLst/>
          </a:prstGeom>
        </p:spPr>
        <p:txBody>
          <a:bodyPr wrap="none">
            <a:spAutoFit/>
          </a:bodyPr>
          <a:lstStyle/>
          <a:p>
            <a:r>
              <a:rPr lang="en-IN" dirty="0"/>
              <a:t>Image credit: </a:t>
            </a:r>
            <a:r>
              <a:rPr lang="en-IN" dirty="0" err="1"/>
              <a:t>Flaticon</a:t>
            </a:r>
            <a:endParaRPr lang="en-US" dirty="0"/>
          </a:p>
        </p:txBody>
      </p:sp>
    </p:spTree>
    <p:extLst>
      <p:ext uri="{BB962C8B-B14F-4D97-AF65-F5344CB8AC3E}">
        <p14:creationId xmlns:p14="http://schemas.microsoft.com/office/powerpoint/2010/main" val="335146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6411113"/>
            <a:ext cx="9243851" cy="923458"/>
          </a:xfrm>
        </p:spPr>
        <p:txBody>
          <a:bodyPr/>
          <a:lstStyle/>
          <a:p>
            <a:r>
              <a:rPr lang="en-US" dirty="0"/>
              <a:t>Key takeaways</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354250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CC513C-DDC6-4EF1-A465-99B2A2CCE367}"/>
              </a:ext>
            </a:extLst>
          </p:cNvPr>
          <p:cNvSpPr>
            <a:spLocks noGrp="1"/>
          </p:cNvSpPr>
          <p:nvPr>
            <p:ph type="body" sz="quarter" idx="10"/>
          </p:nvPr>
        </p:nvSpPr>
        <p:spPr/>
        <p:txBody>
          <a:bodyPr/>
          <a:lstStyle/>
          <a:p>
            <a:r>
              <a:rPr lang="en-US" dirty="0"/>
              <a:t>Key takeaways</a:t>
            </a:r>
          </a:p>
        </p:txBody>
      </p:sp>
      <p:sp>
        <p:nvSpPr>
          <p:cNvPr id="5" name="Text Placeholder 4">
            <a:extLst>
              <a:ext uri="{FF2B5EF4-FFF2-40B4-BE49-F238E27FC236}">
                <a16:creationId xmlns:a16="http://schemas.microsoft.com/office/drawing/2014/main" id="{806597E3-E560-4ADC-9015-58355C9F2D30}"/>
              </a:ext>
            </a:extLst>
          </p:cNvPr>
          <p:cNvSpPr>
            <a:spLocks noGrp="1"/>
          </p:cNvSpPr>
          <p:nvPr>
            <p:ph type="body" sz="quarter" idx="11"/>
          </p:nvPr>
        </p:nvSpPr>
        <p:spPr>
          <a:xfrm>
            <a:off x="1586578" y="2209800"/>
            <a:ext cx="21233951" cy="9479518"/>
          </a:xfrm>
        </p:spPr>
        <p:txBody>
          <a:bodyPr/>
          <a:lstStyle/>
          <a:p>
            <a:r>
              <a:rPr lang="en-US" i="1" dirty="0"/>
              <a:t> </a:t>
            </a:r>
          </a:p>
          <a:p>
            <a:pPr marL="457200" indent="-457200">
              <a:buFont typeface="Courier New" panose="02070309020205020404" pitchFamily="49" charset="0"/>
              <a:buChar char="o"/>
            </a:pPr>
            <a:r>
              <a:rPr lang="en-US" i="1" dirty="0"/>
              <a:t>Always refer to metadata and international definitions when interpreting data</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Percentage is different from percentage points</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Rate is different from ratio</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Mean is different from median, although both are measures of central tendency</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Median is a better measure of central tendency when a distribution is skewed because it does not get affected by extreme value</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Household head is not a good substitute for sex-disaggregated data</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Violence statistics are always underreported</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Time-use statistics are more accurate when compiled using time diaries, because they capture simultaneity</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Poverty rates are difficult to calculate at the individual level. If applying household composition to perform sex disaggregation, the estimates will fail to capture intra-household inequalities</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Gender pay gaps attempt to capture whether men and women receive equal pay for equal work</a:t>
            </a:r>
          </a:p>
          <a:p>
            <a:endParaRPr lang="en-US" i="1" dirty="0"/>
          </a:p>
        </p:txBody>
      </p:sp>
    </p:spTree>
    <p:extLst>
      <p:ext uri="{BB962C8B-B14F-4D97-AF65-F5344CB8AC3E}">
        <p14:creationId xmlns:p14="http://schemas.microsoft.com/office/powerpoint/2010/main" val="420342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F1AAF5-A48E-0648-8F62-993E3F6AF782}"/>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357365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E1CB06-5F65-4867-B197-6D70771D6237}"/>
              </a:ext>
            </a:extLst>
          </p:cNvPr>
          <p:cNvSpPr>
            <a:spLocks noGrp="1"/>
          </p:cNvSpPr>
          <p:nvPr>
            <p:ph type="body" sz="quarter" idx="10"/>
          </p:nvPr>
        </p:nvSpPr>
        <p:spPr>
          <a:xfrm>
            <a:off x="1586578" y="1128240"/>
            <a:ext cx="21233951" cy="1194430"/>
          </a:xfrm>
        </p:spPr>
        <p:txBody>
          <a:bodyPr/>
          <a:lstStyle/>
          <a:p>
            <a:r>
              <a:rPr lang="en-US" dirty="0"/>
              <a:t>Official vs. Non-Official Statistics</a:t>
            </a:r>
          </a:p>
          <a:p>
            <a:endParaRPr lang="en-US" dirty="0"/>
          </a:p>
        </p:txBody>
      </p:sp>
      <p:sp>
        <p:nvSpPr>
          <p:cNvPr id="5" name="Text Placeholder 4">
            <a:extLst>
              <a:ext uri="{FF2B5EF4-FFF2-40B4-BE49-F238E27FC236}">
                <a16:creationId xmlns:a16="http://schemas.microsoft.com/office/drawing/2014/main" id="{410F9314-2FE3-40FE-B289-1881D59A136F}"/>
              </a:ext>
            </a:extLst>
          </p:cNvPr>
          <p:cNvSpPr>
            <a:spLocks noGrp="1"/>
          </p:cNvSpPr>
          <p:nvPr>
            <p:ph type="body" sz="quarter" idx="11"/>
          </p:nvPr>
        </p:nvSpPr>
        <p:spPr>
          <a:xfrm>
            <a:off x="1526729" y="3014959"/>
            <a:ext cx="9982187" cy="8186857"/>
          </a:xfrm>
        </p:spPr>
        <p:txBody>
          <a:bodyPr/>
          <a:lstStyle/>
          <a:p>
            <a:r>
              <a:rPr lang="en-US" dirty="0"/>
              <a:t>Official Statistics</a:t>
            </a:r>
          </a:p>
          <a:p>
            <a:endParaRPr lang="en-US" dirty="0"/>
          </a:p>
          <a:p>
            <a:pPr marL="457200" indent="-457200">
              <a:buFontTx/>
              <a:buChar char="-"/>
            </a:pPr>
            <a:r>
              <a:rPr lang="en-US" dirty="0"/>
              <a:t>Produced by either the National Statistics Office or another government body in charge of data production (e.g. line ministries, National Meteorology Agency, etc.) </a:t>
            </a:r>
          </a:p>
          <a:p>
            <a:pPr marL="457200" indent="-457200">
              <a:buFontTx/>
              <a:buChar char="-"/>
            </a:pPr>
            <a:endParaRPr lang="en-US" dirty="0"/>
          </a:p>
          <a:p>
            <a:pPr marL="457200" indent="-457200">
              <a:buFontTx/>
              <a:buChar char="-"/>
            </a:pPr>
            <a:r>
              <a:rPr lang="en-US" dirty="0"/>
              <a:t>Produced in accordance with the National Statistics Law/Act and in line with the Fundamental Principles of Official Statistics</a:t>
            </a:r>
          </a:p>
          <a:p>
            <a:endParaRPr lang="en-US" dirty="0"/>
          </a:p>
          <a:p>
            <a:pPr marL="457200" indent="-457200">
              <a:buFontTx/>
              <a:buChar char="-"/>
            </a:pPr>
            <a:r>
              <a:rPr lang="en-US" dirty="0"/>
              <a:t>Produced by a third-party organization but cleared by the National Statistical Authority (e.g. National Statistical Office, Statistical Capacity-Building Trust)</a:t>
            </a:r>
          </a:p>
          <a:p>
            <a:pPr marL="457200" indent="-457200">
              <a:buFontTx/>
              <a:buChar char="-"/>
            </a:pPr>
            <a:endParaRPr lang="en-US" dirty="0"/>
          </a:p>
          <a:p>
            <a:pPr marL="457200" indent="-457200">
              <a:buFontTx/>
              <a:buChar char="-"/>
            </a:pPr>
            <a:r>
              <a:rPr lang="en-US" dirty="0"/>
              <a:t>Some examples: Figures derived from Census data, official surveys, administrative records</a:t>
            </a:r>
          </a:p>
          <a:p>
            <a:pPr marL="457200" indent="-457200">
              <a:buFontTx/>
              <a:buChar char="-"/>
            </a:pPr>
            <a:endParaRPr lang="en-US" dirty="0"/>
          </a:p>
          <a:p>
            <a:endParaRPr lang="en-US" dirty="0"/>
          </a:p>
          <a:p>
            <a:endParaRPr lang="en-US" dirty="0"/>
          </a:p>
        </p:txBody>
      </p:sp>
      <p:sp>
        <p:nvSpPr>
          <p:cNvPr id="8" name="Text Placeholder 4">
            <a:extLst>
              <a:ext uri="{FF2B5EF4-FFF2-40B4-BE49-F238E27FC236}">
                <a16:creationId xmlns:a16="http://schemas.microsoft.com/office/drawing/2014/main" id="{511EE892-EDFA-47CD-B273-33CFA603CCC0}"/>
              </a:ext>
            </a:extLst>
          </p:cNvPr>
          <p:cNvSpPr txBox="1">
            <a:spLocks/>
          </p:cNvSpPr>
          <p:nvPr/>
        </p:nvSpPr>
        <p:spPr>
          <a:xfrm>
            <a:off x="12861449" y="3364944"/>
            <a:ext cx="9995822" cy="473975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dirty="0"/>
              <a:t>Non-Official Statistics</a:t>
            </a:r>
          </a:p>
          <a:p>
            <a:endParaRPr lang="en-US" dirty="0"/>
          </a:p>
          <a:p>
            <a:pPr marL="285750" indent="-285750">
              <a:buFontTx/>
              <a:buChar char="-"/>
            </a:pPr>
            <a:r>
              <a:rPr lang="en-US" dirty="0"/>
              <a:t>Produced by third-party organizations without the involvement of national statisticians</a:t>
            </a:r>
          </a:p>
          <a:p>
            <a:endParaRPr lang="en-US" dirty="0"/>
          </a:p>
          <a:p>
            <a:pPr marL="285750" indent="-285750">
              <a:buFontTx/>
              <a:buChar char="-"/>
            </a:pPr>
            <a:r>
              <a:rPr lang="en-US" dirty="0"/>
              <a:t>Often narrower in coverage (especially regarding sample sizes)</a:t>
            </a:r>
          </a:p>
          <a:p>
            <a:endParaRPr lang="en-US" dirty="0"/>
          </a:p>
          <a:p>
            <a:r>
              <a:rPr lang="en-US" dirty="0"/>
              <a:t>- Usually ad-hoc studies and one-off data collection experiments</a:t>
            </a:r>
          </a:p>
          <a:p>
            <a:pPr defTabSz="914400"/>
            <a:endParaRPr lang="en-US" kern="0" dirty="0"/>
          </a:p>
        </p:txBody>
      </p:sp>
      <p:cxnSp>
        <p:nvCxnSpPr>
          <p:cNvPr id="9" name="Straight Connector 8">
            <a:extLst>
              <a:ext uri="{FF2B5EF4-FFF2-40B4-BE49-F238E27FC236}">
                <a16:creationId xmlns:a16="http://schemas.microsoft.com/office/drawing/2014/main" id="{7251C8DD-ECA1-4927-9C6A-2822CE1B476A}"/>
              </a:ext>
            </a:extLst>
          </p:cNvPr>
          <p:cNvCxnSpPr>
            <a:cxnSpLocks/>
          </p:cNvCxnSpPr>
          <p:nvPr/>
        </p:nvCxnSpPr>
        <p:spPr>
          <a:xfrm>
            <a:off x="12203553" y="3364944"/>
            <a:ext cx="0" cy="748688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739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FE049-1760-4F6B-81CB-7615C9CDDF9B}"/>
              </a:ext>
            </a:extLst>
          </p:cNvPr>
          <p:cNvSpPr>
            <a:spLocks noGrp="1"/>
          </p:cNvSpPr>
          <p:nvPr>
            <p:ph type="body" sz="quarter" idx="10"/>
          </p:nvPr>
        </p:nvSpPr>
        <p:spPr>
          <a:xfrm>
            <a:off x="1586578" y="1128240"/>
            <a:ext cx="21233951" cy="1194430"/>
          </a:xfrm>
        </p:spPr>
        <p:txBody>
          <a:bodyPr/>
          <a:lstStyle/>
          <a:p>
            <a:r>
              <a:rPr lang="en-US" dirty="0"/>
              <a:t>Official vs. Non-Official Statistics</a:t>
            </a:r>
          </a:p>
          <a:p>
            <a:endParaRPr lang="en-US" b="0" dirty="0"/>
          </a:p>
        </p:txBody>
      </p:sp>
      <p:sp>
        <p:nvSpPr>
          <p:cNvPr id="3" name="Text Placeholder 2">
            <a:extLst>
              <a:ext uri="{FF2B5EF4-FFF2-40B4-BE49-F238E27FC236}">
                <a16:creationId xmlns:a16="http://schemas.microsoft.com/office/drawing/2014/main" id="{22C7A1EC-A8CA-408C-AADD-DE76850E5778}"/>
              </a:ext>
            </a:extLst>
          </p:cNvPr>
          <p:cNvSpPr>
            <a:spLocks noGrp="1"/>
          </p:cNvSpPr>
          <p:nvPr>
            <p:ph type="body" sz="quarter" idx="11"/>
          </p:nvPr>
        </p:nvSpPr>
        <p:spPr>
          <a:xfrm>
            <a:off x="1586578" y="3161380"/>
            <a:ext cx="21233951" cy="861774"/>
          </a:xfrm>
        </p:spPr>
        <p:txBody>
          <a:bodyPr/>
          <a:lstStyle/>
          <a:p>
            <a:r>
              <a:rPr lang="en-US" dirty="0"/>
              <a:t>What else should I know about official statistics?</a:t>
            </a:r>
          </a:p>
          <a:p>
            <a:endParaRPr lang="en-US" dirty="0"/>
          </a:p>
        </p:txBody>
      </p:sp>
      <p:sp>
        <p:nvSpPr>
          <p:cNvPr id="6" name="Text Placeholder 2">
            <a:extLst>
              <a:ext uri="{FF2B5EF4-FFF2-40B4-BE49-F238E27FC236}">
                <a16:creationId xmlns:a16="http://schemas.microsoft.com/office/drawing/2014/main" id="{777A1B37-2441-4187-BA16-C1CBD515DBBC}"/>
              </a:ext>
            </a:extLst>
          </p:cNvPr>
          <p:cNvSpPr txBox="1">
            <a:spLocks/>
          </p:cNvSpPr>
          <p:nvPr/>
        </p:nvSpPr>
        <p:spPr>
          <a:xfrm>
            <a:off x="1571338" y="5132819"/>
            <a:ext cx="8471822" cy="603242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dirty="0"/>
              <a:t>Official statistics include:</a:t>
            </a:r>
          </a:p>
          <a:p>
            <a:endParaRPr lang="en-US" dirty="0"/>
          </a:p>
          <a:p>
            <a:r>
              <a:rPr lang="en-US" dirty="0"/>
              <a:t> - Figures derived from Census data</a:t>
            </a:r>
          </a:p>
          <a:p>
            <a:endParaRPr lang="en-US" dirty="0"/>
          </a:p>
          <a:p>
            <a:r>
              <a:rPr lang="en-US" dirty="0"/>
              <a:t> - Estimates derived from surveys</a:t>
            </a:r>
          </a:p>
          <a:p>
            <a:endParaRPr lang="en-US" dirty="0"/>
          </a:p>
          <a:p>
            <a:r>
              <a:rPr lang="en-US" dirty="0"/>
              <a:t> - Aggregates calculated using administrative records (e.g. birth registration)</a:t>
            </a:r>
          </a:p>
          <a:p>
            <a:endParaRPr lang="en-US" dirty="0"/>
          </a:p>
          <a:p>
            <a:r>
              <a:rPr lang="en-US" dirty="0"/>
              <a:t>- In some countries, the government might derive official statistics from non-conventional</a:t>
            </a:r>
          </a:p>
          <a:p>
            <a:r>
              <a:rPr lang="en-US" dirty="0"/>
              <a:t>sources (e.g. big data, crowdsourcing, etc.)</a:t>
            </a:r>
          </a:p>
          <a:p>
            <a:pPr defTabSz="914400"/>
            <a:endParaRPr lang="en-US" kern="0" dirty="0"/>
          </a:p>
          <a:p>
            <a:pPr defTabSz="914400"/>
            <a:endParaRPr lang="en-US" kern="0" dirty="0"/>
          </a:p>
        </p:txBody>
      </p:sp>
      <p:sp>
        <p:nvSpPr>
          <p:cNvPr id="9" name="Rounded Rectangle 2">
            <a:extLst>
              <a:ext uri="{FF2B5EF4-FFF2-40B4-BE49-F238E27FC236}">
                <a16:creationId xmlns:a16="http://schemas.microsoft.com/office/drawing/2014/main" id="{C654C5BB-A825-4F6A-8167-3D4987E3BF68}"/>
              </a:ext>
            </a:extLst>
          </p:cNvPr>
          <p:cNvSpPr/>
          <p:nvPr/>
        </p:nvSpPr>
        <p:spPr>
          <a:xfrm>
            <a:off x="13391028" y="4836963"/>
            <a:ext cx="8610600" cy="4221892"/>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79923C-0E66-4B3A-9362-CFDEAFDD9D7A}"/>
              </a:ext>
            </a:extLst>
          </p:cNvPr>
          <p:cNvSpPr txBox="1"/>
          <p:nvPr/>
        </p:nvSpPr>
        <p:spPr>
          <a:xfrm>
            <a:off x="14971058" y="5132819"/>
            <a:ext cx="5450541" cy="3630181"/>
          </a:xfrm>
          <a:prstGeom prst="rect">
            <a:avLst/>
          </a:prstGeom>
          <a:noFill/>
        </p:spPr>
        <p:txBody>
          <a:bodyPr wrap="square" rtlCol="0" anchor="ctr" anchorCtr="0">
            <a:noAutofit/>
          </a:bodyPr>
          <a:lstStyle/>
          <a:p>
            <a:pPr>
              <a:spcAft>
                <a:spcPts val="600"/>
              </a:spcAft>
            </a:pPr>
            <a:r>
              <a:rPr lang="en-IE" sz="2800" b="1" dirty="0">
                <a:latin typeface="Montserrat" panose="02000505000000020004" pitchFamily="2" charset="77"/>
              </a:rPr>
              <a:t>Are these official statistics? </a:t>
            </a:r>
          </a:p>
          <a:p>
            <a:pPr>
              <a:spcAft>
                <a:spcPts val="600"/>
              </a:spcAft>
            </a:pPr>
            <a:endParaRPr lang="en-IE" dirty="0">
              <a:solidFill>
                <a:schemeClr val="accent3"/>
              </a:solidFill>
              <a:latin typeface="Arial" panose="020B0604020202020204" pitchFamily="34" charset="0"/>
              <a:cs typeface="Arial" panose="020B0604020202020204" pitchFamily="34" charset="0"/>
            </a:endParaRPr>
          </a:p>
          <a:p>
            <a:pPr marL="342900" indent="-342900">
              <a:spcAft>
                <a:spcPts val="600"/>
              </a:spcAft>
              <a:buFontTx/>
              <a:buChar char="-"/>
            </a:pPr>
            <a:r>
              <a:rPr lang="en-IE" dirty="0">
                <a:solidFill>
                  <a:schemeClr val="accent3"/>
                </a:solidFill>
                <a:latin typeface="Arial" panose="020B0604020202020204" pitchFamily="34" charset="0"/>
                <a:cs typeface="Arial" panose="020B0604020202020204" pitchFamily="34" charset="0"/>
              </a:rPr>
              <a:t>Unemployment rate for January 2019, by sex</a:t>
            </a:r>
          </a:p>
          <a:p>
            <a:pPr>
              <a:spcAft>
                <a:spcPts val="600"/>
              </a:spcAft>
            </a:pPr>
            <a:endParaRPr lang="en-IE" dirty="0">
              <a:solidFill>
                <a:schemeClr val="accent3"/>
              </a:solidFill>
              <a:latin typeface="Arial" panose="020B0604020202020204" pitchFamily="34" charset="0"/>
              <a:cs typeface="Arial" panose="020B0604020202020204" pitchFamily="34" charset="0"/>
            </a:endParaRPr>
          </a:p>
          <a:p>
            <a:pPr marL="342900" indent="-342900">
              <a:spcAft>
                <a:spcPts val="600"/>
              </a:spcAft>
              <a:buFontTx/>
              <a:buChar char="-"/>
            </a:pPr>
            <a:r>
              <a:rPr lang="en-IE" dirty="0">
                <a:solidFill>
                  <a:schemeClr val="accent3"/>
                </a:solidFill>
                <a:latin typeface="Arial" panose="020B0604020202020204" pitchFamily="34" charset="0"/>
                <a:cs typeface="Arial" panose="020B0604020202020204" pitchFamily="34" charset="0"/>
              </a:rPr>
              <a:t> Proportion of patients whose symptoms improved faster than the placebo group in a clinical trial</a:t>
            </a:r>
          </a:p>
        </p:txBody>
      </p:sp>
    </p:spTree>
    <p:extLst>
      <p:ext uri="{BB962C8B-B14F-4D97-AF65-F5344CB8AC3E}">
        <p14:creationId xmlns:p14="http://schemas.microsoft.com/office/powerpoint/2010/main" val="13705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56572-715E-401E-97B1-80EFB25E9021}"/>
              </a:ext>
            </a:extLst>
          </p:cNvPr>
          <p:cNvSpPr>
            <a:spLocks noGrp="1"/>
          </p:cNvSpPr>
          <p:nvPr>
            <p:ph type="body" sz="quarter" idx="10"/>
          </p:nvPr>
        </p:nvSpPr>
        <p:spPr>
          <a:xfrm>
            <a:off x="1586578" y="1128240"/>
            <a:ext cx="21233951" cy="1194430"/>
          </a:xfrm>
        </p:spPr>
        <p:txBody>
          <a:bodyPr/>
          <a:lstStyle/>
          <a:p>
            <a:r>
              <a:rPr lang="en-US" dirty="0"/>
              <a:t>Metadata </a:t>
            </a:r>
          </a:p>
          <a:p>
            <a:endParaRPr lang="en-US" dirty="0"/>
          </a:p>
        </p:txBody>
      </p:sp>
      <p:sp>
        <p:nvSpPr>
          <p:cNvPr id="3" name="Text Placeholder 2">
            <a:extLst>
              <a:ext uri="{FF2B5EF4-FFF2-40B4-BE49-F238E27FC236}">
                <a16:creationId xmlns:a16="http://schemas.microsoft.com/office/drawing/2014/main" id="{00CE49C6-DFF8-4D23-92C5-734FB7B433BA}"/>
              </a:ext>
            </a:extLst>
          </p:cNvPr>
          <p:cNvSpPr>
            <a:spLocks noGrp="1"/>
          </p:cNvSpPr>
          <p:nvPr>
            <p:ph type="body" sz="quarter" idx="11"/>
          </p:nvPr>
        </p:nvSpPr>
        <p:spPr>
          <a:xfrm>
            <a:off x="1586578" y="3124200"/>
            <a:ext cx="21233951" cy="8186857"/>
          </a:xfrm>
        </p:spPr>
        <p:txBody>
          <a:bodyPr/>
          <a:lstStyle/>
          <a:p>
            <a:pPr marL="457200" indent="-457200">
              <a:buFontTx/>
              <a:buChar char="-"/>
            </a:pPr>
            <a:r>
              <a:rPr lang="en-US" dirty="0"/>
              <a:t>Metadata is the information about data</a:t>
            </a:r>
          </a:p>
          <a:p>
            <a:endParaRPr lang="en-US" dirty="0"/>
          </a:p>
          <a:p>
            <a:pPr marL="457200" indent="-457200">
              <a:buFontTx/>
              <a:buChar char="-"/>
            </a:pPr>
            <a:r>
              <a:rPr lang="en-US" dirty="0"/>
              <a:t>It refers to a range of information, such as: </a:t>
            </a:r>
          </a:p>
          <a:p>
            <a:endParaRPr lang="en-US" dirty="0"/>
          </a:p>
          <a:p>
            <a:pPr marL="514350" indent="-514350">
              <a:buFont typeface="Courier New" panose="02070309020205020404" pitchFamily="49" charset="0"/>
              <a:buChar char="o"/>
            </a:pPr>
            <a:r>
              <a:rPr lang="en-US" dirty="0"/>
              <a:t>Context in which statistical information was collected, processed and analyzed </a:t>
            </a:r>
          </a:p>
          <a:p>
            <a:pPr marL="514350" indent="-514350">
              <a:buFont typeface="Courier New" panose="02070309020205020404" pitchFamily="49" charset="0"/>
              <a:buChar char="o"/>
            </a:pPr>
            <a:r>
              <a:rPr lang="en-US" dirty="0"/>
              <a:t>Information about methods</a:t>
            </a:r>
          </a:p>
          <a:p>
            <a:pPr marL="514350" indent="-514350">
              <a:buFont typeface="Courier New" panose="02070309020205020404" pitchFamily="49" charset="0"/>
              <a:buChar char="o"/>
            </a:pPr>
            <a:r>
              <a:rPr lang="en-US" dirty="0"/>
              <a:t>Key concepts</a:t>
            </a:r>
          </a:p>
          <a:p>
            <a:pPr marL="514350" indent="-514350">
              <a:buFont typeface="Courier New" panose="02070309020205020404" pitchFamily="49" charset="0"/>
              <a:buChar char="o"/>
            </a:pPr>
            <a:r>
              <a:rPr lang="en-US" dirty="0"/>
              <a:t>Nomenclatures </a:t>
            </a:r>
          </a:p>
          <a:p>
            <a:pPr marL="514350" indent="-514350">
              <a:buFont typeface="Courier New" panose="02070309020205020404" pitchFamily="49" charset="0"/>
              <a:buChar char="o"/>
            </a:pPr>
            <a:r>
              <a:rPr lang="en-US" dirty="0"/>
              <a:t>Sample and coverage </a:t>
            </a:r>
          </a:p>
          <a:p>
            <a:pPr marL="514350" indent="-514350">
              <a:buFont typeface="Courier New" panose="02070309020205020404" pitchFamily="49" charset="0"/>
              <a:buChar char="o"/>
            </a:pPr>
            <a:endParaRPr lang="en-US" dirty="0"/>
          </a:p>
          <a:p>
            <a:pPr marL="457200" indent="-457200">
              <a:buFontTx/>
              <a:buChar char="-"/>
            </a:pPr>
            <a:r>
              <a:rPr lang="en-US" dirty="0"/>
              <a:t>2 types of metadata are: </a:t>
            </a:r>
          </a:p>
          <a:p>
            <a:pPr marL="457200" indent="-457200">
              <a:buFontTx/>
              <a:buChar char="-"/>
            </a:pPr>
            <a:endParaRPr lang="en-US" dirty="0"/>
          </a:p>
          <a:p>
            <a:pPr marL="457200" indent="-457200">
              <a:buFont typeface="Courier New" panose="02070309020205020404" pitchFamily="49" charset="0"/>
              <a:buChar char="o"/>
            </a:pPr>
            <a:r>
              <a:rPr lang="en-US" dirty="0"/>
              <a:t>Indicator metadata</a:t>
            </a:r>
          </a:p>
          <a:p>
            <a:pPr marL="457200" indent="-457200">
              <a:buFont typeface="Courier New" panose="02070309020205020404" pitchFamily="49" charset="0"/>
              <a:buChar char="o"/>
            </a:pPr>
            <a:r>
              <a:rPr lang="en-US" dirty="0"/>
              <a:t>Data point metadata</a:t>
            </a:r>
          </a:p>
          <a:p>
            <a:pPr marL="457200" indent="-457200">
              <a:buFontTx/>
              <a:buChar char="-"/>
            </a:pPr>
            <a:endParaRPr lang="en-US" dirty="0"/>
          </a:p>
          <a:p>
            <a:pPr marL="457200" indent="-457200">
              <a:buFont typeface="Courier New" panose="02070309020205020404" pitchFamily="49" charset="0"/>
              <a:buChar char="o"/>
            </a:pPr>
            <a:endParaRPr lang="en-US" dirty="0"/>
          </a:p>
          <a:p>
            <a:pPr marL="457200" indent="-457200">
              <a:buFontTx/>
              <a:buChar char="-"/>
            </a:pPr>
            <a:endParaRPr lang="en-US" dirty="0"/>
          </a:p>
          <a:p>
            <a:pPr marL="457200" indent="-457200">
              <a:buFontTx/>
              <a:buChar char="-"/>
            </a:pPr>
            <a:endParaRPr lang="en-US" dirty="0"/>
          </a:p>
          <a:p>
            <a:pPr marL="457200" indent="-457200">
              <a:buFontTx/>
              <a:buChar char="-"/>
            </a:pPr>
            <a:endParaRPr lang="en-US" dirty="0"/>
          </a:p>
        </p:txBody>
      </p:sp>
    </p:spTree>
    <p:extLst>
      <p:ext uri="{BB962C8B-B14F-4D97-AF65-F5344CB8AC3E}">
        <p14:creationId xmlns:p14="http://schemas.microsoft.com/office/powerpoint/2010/main" val="198774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A14C27-14D8-4A20-B3CB-CBABCFDD3850}"/>
              </a:ext>
            </a:extLst>
          </p:cNvPr>
          <p:cNvSpPr>
            <a:spLocks noGrp="1"/>
          </p:cNvSpPr>
          <p:nvPr>
            <p:ph type="body" sz="quarter" idx="10"/>
          </p:nvPr>
        </p:nvSpPr>
        <p:spPr/>
        <p:txBody>
          <a:bodyPr/>
          <a:lstStyle/>
          <a:p>
            <a:r>
              <a:rPr lang="en-US" dirty="0"/>
              <a:t>Indicator metadata: What is it and where to find it?</a:t>
            </a:r>
          </a:p>
        </p:txBody>
      </p:sp>
      <p:sp>
        <p:nvSpPr>
          <p:cNvPr id="3" name="Text Placeholder 2">
            <a:extLst>
              <a:ext uri="{FF2B5EF4-FFF2-40B4-BE49-F238E27FC236}">
                <a16:creationId xmlns:a16="http://schemas.microsoft.com/office/drawing/2014/main" id="{98891033-66C5-472E-B5DD-268627D72C8A}"/>
              </a:ext>
            </a:extLst>
          </p:cNvPr>
          <p:cNvSpPr>
            <a:spLocks noGrp="1"/>
          </p:cNvSpPr>
          <p:nvPr>
            <p:ph type="body" sz="quarter" idx="11"/>
          </p:nvPr>
        </p:nvSpPr>
        <p:spPr>
          <a:xfrm>
            <a:off x="1586578" y="3429000"/>
            <a:ext cx="10312176" cy="6032421"/>
          </a:xfrm>
        </p:spPr>
        <p:txBody>
          <a:bodyPr/>
          <a:lstStyle/>
          <a:p>
            <a:r>
              <a:rPr lang="en-US" dirty="0"/>
              <a:t>- What does it include?</a:t>
            </a:r>
          </a:p>
          <a:p>
            <a:endParaRPr lang="en-US" dirty="0"/>
          </a:p>
          <a:p>
            <a:pPr marL="457200" lvl="0" indent="-457200">
              <a:buFont typeface="Courier New" panose="02070309020205020404" pitchFamily="49" charset="0"/>
              <a:buChar char="o"/>
            </a:pPr>
            <a:r>
              <a:rPr lang="en-US" dirty="0"/>
              <a:t>Official indicator name </a:t>
            </a:r>
          </a:p>
          <a:p>
            <a:pPr marL="457200" lvl="0" indent="-457200">
              <a:buFont typeface="Courier New" panose="02070309020205020404" pitchFamily="49" charset="0"/>
              <a:buChar char="o"/>
            </a:pPr>
            <a:r>
              <a:rPr lang="en-US" dirty="0"/>
              <a:t>Definitions</a:t>
            </a:r>
          </a:p>
          <a:p>
            <a:pPr marL="457200" lvl="0" indent="-457200">
              <a:buFont typeface="Courier New" panose="02070309020205020404" pitchFamily="49" charset="0"/>
              <a:buChar char="o"/>
            </a:pPr>
            <a:r>
              <a:rPr lang="en-US" dirty="0"/>
              <a:t>Rationale</a:t>
            </a:r>
          </a:p>
          <a:p>
            <a:pPr marL="457200" lvl="0" indent="-457200">
              <a:buFont typeface="Courier New" panose="02070309020205020404" pitchFamily="49" charset="0"/>
              <a:buChar char="o"/>
            </a:pPr>
            <a:r>
              <a:rPr lang="en-US" dirty="0"/>
              <a:t>Methods of computation / Formulas </a:t>
            </a:r>
          </a:p>
          <a:p>
            <a:pPr marL="457200" lvl="0" indent="-457200">
              <a:buFont typeface="Courier New" panose="02070309020205020404" pitchFamily="49" charset="0"/>
              <a:buChar char="o"/>
            </a:pPr>
            <a:r>
              <a:rPr lang="en-US" dirty="0"/>
              <a:t>Information about exceptions, methodological concerns and limitations </a:t>
            </a:r>
          </a:p>
          <a:p>
            <a:pPr marL="457200" lvl="0" indent="-457200">
              <a:buFont typeface="Courier New" panose="02070309020205020404" pitchFamily="49" charset="0"/>
              <a:buChar char="o"/>
            </a:pPr>
            <a:r>
              <a:rPr lang="en-US" dirty="0"/>
              <a:t>Information about usual data sources utilized to derive the indicator </a:t>
            </a:r>
          </a:p>
          <a:p>
            <a:pPr marL="457200" lvl="0" indent="-457200">
              <a:buFont typeface="Courier New" panose="02070309020205020404" pitchFamily="49" charset="0"/>
              <a:buChar char="o"/>
            </a:pPr>
            <a:r>
              <a:rPr lang="en-US" dirty="0"/>
              <a:t>If the metadata refers to an SDG indicator, it often also includes information about custodian agencies and methodology for the production of regional aggregates. </a:t>
            </a:r>
          </a:p>
          <a:p>
            <a:endParaRPr lang="en-US" dirty="0"/>
          </a:p>
        </p:txBody>
      </p:sp>
      <p:sp>
        <p:nvSpPr>
          <p:cNvPr id="5" name="Text Placeholder 2">
            <a:extLst>
              <a:ext uri="{FF2B5EF4-FFF2-40B4-BE49-F238E27FC236}">
                <a16:creationId xmlns:a16="http://schemas.microsoft.com/office/drawing/2014/main" id="{75EE2DE2-34C2-4693-9E89-7BEE4F27D65E}"/>
              </a:ext>
            </a:extLst>
          </p:cNvPr>
          <p:cNvSpPr txBox="1">
            <a:spLocks/>
          </p:cNvSpPr>
          <p:nvPr/>
        </p:nvSpPr>
        <p:spPr>
          <a:xfrm>
            <a:off x="12725400" y="3428999"/>
            <a:ext cx="10616976" cy="21544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kern="0" dirty="0"/>
              <a:t>- Where to find it?</a:t>
            </a:r>
          </a:p>
          <a:p>
            <a:pPr defTabSz="914400"/>
            <a:endParaRPr lang="en-US" kern="0" dirty="0"/>
          </a:p>
          <a:p>
            <a:pPr marL="457200" indent="-457200" defTabSz="914400">
              <a:buFont typeface="Courier New" panose="02070309020205020404" pitchFamily="49" charset="0"/>
              <a:buChar char="o"/>
            </a:pPr>
            <a:r>
              <a:rPr lang="en-US" kern="0" dirty="0"/>
              <a:t>On-line repositories (e.g. </a:t>
            </a:r>
            <a:r>
              <a:rPr lang="en-US" u="sng" dirty="0">
                <a:hlinkClick r:id="rId2"/>
              </a:rPr>
              <a:t>https://unstats.un.org/sdgs/metadata/</a:t>
            </a:r>
            <a:r>
              <a:rPr lang="en-US" u="sng" dirty="0"/>
              <a:t>)</a:t>
            </a:r>
          </a:p>
          <a:p>
            <a:pPr marL="457200" indent="-457200" defTabSz="914400">
              <a:buFont typeface="Courier New" panose="02070309020205020404" pitchFamily="49" charset="0"/>
              <a:buChar char="o"/>
            </a:pPr>
            <a:r>
              <a:rPr lang="en-US" dirty="0"/>
              <a:t>Example: Metadata for Indicator 5.4.1 </a:t>
            </a:r>
            <a:endParaRPr lang="en-US" u="sng" dirty="0"/>
          </a:p>
          <a:p>
            <a:pPr marL="457200" indent="-457200" defTabSz="914400">
              <a:buFont typeface="Courier New" panose="02070309020205020404" pitchFamily="49" charset="0"/>
              <a:buChar char="o"/>
            </a:pPr>
            <a:endParaRPr lang="en-US" kern="0" dirty="0"/>
          </a:p>
        </p:txBody>
      </p:sp>
      <p:pic>
        <p:nvPicPr>
          <p:cNvPr id="6" name="Picture 5">
            <a:extLst>
              <a:ext uri="{FF2B5EF4-FFF2-40B4-BE49-F238E27FC236}">
                <a16:creationId xmlns:a16="http://schemas.microsoft.com/office/drawing/2014/main" id="{8A9B3F2B-5F90-4B02-928D-FE15D84E5994}"/>
              </a:ext>
            </a:extLst>
          </p:cNvPr>
          <p:cNvPicPr/>
          <p:nvPr/>
        </p:nvPicPr>
        <p:blipFill>
          <a:blip r:embed="rId3">
            <a:extLst>
              <a:ext uri="{28A0092B-C50C-407E-A947-70E740481C1C}">
                <a14:useLocalDpi xmlns:a14="http://schemas.microsoft.com/office/drawing/2010/main" val="0"/>
              </a:ext>
            </a:extLst>
          </a:blip>
          <a:stretch>
            <a:fillRect/>
          </a:stretch>
        </p:blipFill>
        <p:spPr>
          <a:xfrm>
            <a:off x="13944600" y="5562600"/>
            <a:ext cx="8153400" cy="5603117"/>
          </a:xfrm>
          <a:prstGeom prst="rect">
            <a:avLst/>
          </a:prstGeom>
        </p:spPr>
      </p:pic>
    </p:spTree>
    <p:extLst>
      <p:ext uri="{BB962C8B-B14F-4D97-AF65-F5344CB8AC3E}">
        <p14:creationId xmlns:p14="http://schemas.microsoft.com/office/powerpoint/2010/main" val="168775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8AE91-6CCB-4D8F-A390-38ECCADD79CD}"/>
              </a:ext>
            </a:extLst>
          </p:cNvPr>
          <p:cNvSpPr>
            <a:spLocks noGrp="1"/>
          </p:cNvSpPr>
          <p:nvPr>
            <p:ph type="body" sz="quarter" idx="10"/>
          </p:nvPr>
        </p:nvSpPr>
        <p:spPr/>
        <p:txBody>
          <a:bodyPr/>
          <a:lstStyle/>
          <a:p>
            <a:r>
              <a:rPr lang="en-US" dirty="0"/>
              <a:t>Data point metadata: What is it and where to find it?</a:t>
            </a:r>
          </a:p>
        </p:txBody>
      </p:sp>
      <p:sp>
        <p:nvSpPr>
          <p:cNvPr id="3" name="Text Placeholder 2">
            <a:extLst>
              <a:ext uri="{FF2B5EF4-FFF2-40B4-BE49-F238E27FC236}">
                <a16:creationId xmlns:a16="http://schemas.microsoft.com/office/drawing/2014/main" id="{6824E960-9BC1-468E-973C-28D1566C8F0B}"/>
              </a:ext>
            </a:extLst>
          </p:cNvPr>
          <p:cNvSpPr>
            <a:spLocks noGrp="1"/>
          </p:cNvSpPr>
          <p:nvPr>
            <p:ph type="body" sz="quarter" idx="11"/>
          </p:nvPr>
        </p:nvSpPr>
        <p:spPr>
          <a:xfrm>
            <a:off x="1586578" y="3841790"/>
            <a:ext cx="9233822" cy="3016210"/>
          </a:xfrm>
        </p:spPr>
        <p:txBody>
          <a:bodyPr/>
          <a:lstStyle/>
          <a:p>
            <a:r>
              <a:rPr lang="en-US" dirty="0"/>
              <a:t>What does it include?</a:t>
            </a:r>
          </a:p>
          <a:p>
            <a:endParaRPr lang="en-US" dirty="0"/>
          </a:p>
          <a:p>
            <a:pPr marL="457200" indent="-457200">
              <a:buFont typeface="Courier New" panose="02070309020205020404" pitchFamily="49" charset="0"/>
              <a:buChar char="o"/>
            </a:pPr>
            <a:r>
              <a:rPr lang="en-US" dirty="0"/>
              <a:t>Information about specific datapoints </a:t>
            </a:r>
          </a:p>
          <a:p>
            <a:pPr marL="457200" indent="-457200">
              <a:buFont typeface="Courier New" panose="02070309020205020404" pitchFamily="49" charset="0"/>
              <a:buChar char="o"/>
            </a:pPr>
            <a:r>
              <a:rPr lang="en-US" dirty="0"/>
              <a:t>Explanation about exceptions</a:t>
            </a:r>
          </a:p>
          <a:p>
            <a:pPr marL="457200" indent="-457200">
              <a:buFont typeface="Courier New" panose="02070309020205020404" pitchFamily="49" charset="0"/>
              <a:buChar char="o"/>
            </a:pPr>
            <a:r>
              <a:rPr lang="en-US" dirty="0"/>
              <a:t>Information about coverage </a:t>
            </a:r>
          </a:p>
          <a:p>
            <a:pPr marL="457200" indent="-457200">
              <a:buFont typeface="Courier New" panose="02070309020205020404" pitchFamily="49" charset="0"/>
              <a:buChar char="o"/>
            </a:pPr>
            <a:r>
              <a:rPr lang="en-US" dirty="0"/>
              <a:t>Methodological limitations</a:t>
            </a:r>
          </a:p>
          <a:p>
            <a:pPr marL="457200" indent="-457200">
              <a:buFont typeface="Courier New" panose="02070309020205020404" pitchFamily="49" charset="0"/>
              <a:buChar char="o"/>
            </a:pPr>
            <a:r>
              <a:rPr lang="en-US" dirty="0"/>
              <a:t>Specific details about one particular data point</a:t>
            </a:r>
          </a:p>
        </p:txBody>
      </p:sp>
      <p:sp>
        <p:nvSpPr>
          <p:cNvPr id="5" name="Text Placeholder 2">
            <a:extLst>
              <a:ext uri="{FF2B5EF4-FFF2-40B4-BE49-F238E27FC236}">
                <a16:creationId xmlns:a16="http://schemas.microsoft.com/office/drawing/2014/main" id="{97B890B0-207B-485F-87C4-A6356B44BB79}"/>
              </a:ext>
            </a:extLst>
          </p:cNvPr>
          <p:cNvSpPr txBox="1">
            <a:spLocks/>
          </p:cNvSpPr>
          <p:nvPr/>
        </p:nvSpPr>
        <p:spPr>
          <a:xfrm>
            <a:off x="11049000" y="3841790"/>
            <a:ext cx="9233822" cy="4308872"/>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kern="0" dirty="0"/>
              <a:t>Where to find it?</a:t>
            </a:r>
          </a:p>
          <a:p>
            <a:pPr defTabSz="914400"/>
            <a:endParaRPr lang="en-US" kern="0" dirty="0"/>
          </a:p>
          <a:p>
            <a:pPr marL="457200" indent="-457200" defTabSz="914400">
              <a:buFont typeface="Courier New" panose="02070309020205020404" pitchFamily="49" charset="0"/>
              <a:buChar char="o"/>
            </a:pPr>
            <a:r>
              <a:rPr lang="en-US" kern="0" dirty="0"/>
              <a:t>In the form of footnotes </a:t>
            </a:r>
          </a:p>
          <a:p>
            <a:pPr marL="457200" indent="-457200" defTabSz="914400">
              <a:buFont typeface="Courier New" panose="02070309020205020404" pitchFamily="49" charset="0"/>
              <a:buChar char="o"/>
            </a:pPr>
            <a:r>
              <a:rPr lang="en-US" kern="0" dirty="0"/>
              <a:t>Alongside data tables or in data cells </a:t>
            </a:r>
          </a:p>
          <a:p>
            <a:pPr marL="457200" indent="-457200" defTabSz="914400">
              <a:buFont typeface="Courier New" panose="02070309020205020404" pitchFamily="49" charset="0"/>
              <a:buChar char="o"/>
            </a:pPr>
            <a:r>
              <a:rPr lang="en-US" kern="0" dirty="0"/>
              <a:t>In survey reports</a:t>
            </a:r>
          </a:p>
          <a:p>
            <a:pPr marL="457200" indent="-457200" defTabSz="914400">
              <a:buFont typeface="Courier New" panose="02070309020205020404" pitchFamily="49" charset="0"/>
              <a:buChar char="o"/>
            </a:pPr>
            <a:r>
              <a:rPr lang="en-US" kern="0" dirty="0"/>
              <a:t>Example: </a:t>
            </a:r>
            <a:r>
              <a:rPr lang="en-US" dirty="0"/>
              <a:t>data point metadata for the proportion of people living in extreme poverty, disaggregated by sex and age, for the years 2009-2013</a:t>
            </a:r>
            <a:endParaRPr lang="en-US" kern="0" dirty="0"/>
          </a:p>
          <a:p>
            <a:pPr defTabSz="914400"/>
            <a:endParaRPr lang="en-US" kern="0" dirty="0"/>
          </a:p>
          <a:p>
            <a:pPr defTabSz="914400"/>
            <a:endParaRPr lang="en-US" kern="0" dirty="0"/>
          </a:p>
        </p:txBody>
      </p:sp>
      <p:pic>
        <p:nvPicPr>
          <p:cNvPr id="6" name="Picture 5">
            <a:extLst>
              <a:ext uri="{FF2B5EF4-FFF2-40B4-BE49-F238E27FC236}">
                <a16:creationId xmlns:a16="http://schemas.microsoft.com/office/drawing/2014/main" id="{5CD3D300-0F92-4FBF-A3A7-55AB96C067EB}"/>
              </a:ext>
            </a:extLst>
          </p:cNvPr>
          <p:cNvPicPr/>
          <p:nvPr/>
        </p:nvPicPr>
        <p:blipFill>
          <a:blip r:embed="rId2">
            <a:extLst>
              <a:ext uri="{28A0092B-C50C-407E-A947-70E740481C1C}">
                <a14:useLocalDpi xmlns:a14="http://schemas.microsoft.com/office/drawing/2010/main" val="0"/>
              </a:ext>
            </a:extLst>
          </a:blip>
          <a:stretch>
            <a:fillRect/>
          </a:stretch>
        </p:blipFill>
        <p:spPr>
          <a:xfrm>
            <a:off x="11430000" y="7543800"/>
            <a:ext cx="11963400" cy="1254540"/>
          </a:xfrm>
          <a:prstGeom prst="rect">
            <a:avLst/>
          </a:prstGeom>
        </p:spPr>
      </p:pic>
    </p:spTree>
    <p:extLst>
      <p:ext uri="{BB962C8B-B14F-4D97-AF65-F5344CB8AC3E}">
        <p14:creationId xmlns:p14="http://schemas.microsoft.com/office/powerpoint/2010/main" val="14028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717DE-2785-48DE-8976-33C7FE457F92}"/>
              </a:ext>
            </a:extLst>
          </p:cNvPr>
          <p:cNvSpPr>
            <a:spLocks noGrp="1"/>
          </p:cNvSpPr>
          <p:nvPr>
            <p:ph type="body" sz="quarter" idx="10"/>
          </p:nvPr>
        </p:nvSpPr>
        <p:spPr/>
        <p:txBody>
          <a:bodyPr/>
          <a:lstStyle/>
          <a:p>
            <a:r>
              <a:rPr lang="en-US" dirty="0"/>
              <a:t>Why is metadata important? </a:t>
            </a:r>
          </a:p>
        </p:txBody>
      </p:sp>
      <p:sp>
        <p:nvSpPr>
          <p:cNvPr id="3" name="Text Placeholder 2">
            <a:extLst>
              <a:ext uri="{FF2B5EF4-FFF2-40B4-BE49-F238E27FC236}">
                <a16:creationId xmlns:a16="http://schemas.microsoft.com/office/drawing/2014/main" id="{12438C4A-EFC4-4DFD-AB90-2AB9D1C41202}"/>
              </a:ext>
            </a:extLst>
          </p:cNvPr>
          <p:cNvSpPr>
            <a:spLocks noGrp="1"/>
          </p:cNvSpPr>
          <p:nvPr>
            <p:ph type="body" sz="quarter" idx="11"/>
          </p:nvPr>
        </p:nvSpPr>
        <p:spPr>
          <a:xfrm>
            <a:off x="1586578" y="3161380"/>
            <a:ext cx="21233951" cy="1292662"/>
          </a:xfrm>
        </p:spPr>
        <p:txBody>
          <a:bodyPr/>
          <a:lstStyle/>
          <a:p>
            <a:pPr marL="457200" indent="-457200">
              <a:buFontTx/>
              <a:buChar char="-"/>
            </a:pPr>
            <a:r>
              <a:rPr lang="en-US" dirty="0"/>
              <a:t>Metadata makes data meaningful </a:t>
            </a:r>
          </a:p>
          <a:p>
            <a:endParaRPr lang="en-US" dirty="0"/>
          </a:p>
          <a:p>
            <a:pPr marL="457200" indent="-457200">
              <a:buFont typeface="Courier New" panose="02070309020205020404" pitchFamily="49" charset="0"/>
              <a:buChar char="o"/>
            </a:pPr>
            <a:r>
              <a:rPr lang="en-US" dirty="0"/>
              <a:t>Without metadata, you would not understand data.</a:t>
            </a:r>
          </a:p>
        </p:txBody>
      </p:sp>
      <p:pic>
        <p:nvPicPr>
          <p:cNvPr id="6" name="Picture 5">
            <a:extLst>
              <a:ext uri="{FF2B5EF4-FFF2-40B4-BE49-F238E27FC236}">
                <a16:creationId xmlns:a16="http://schemas.microsoft.com/office/drawing/2014/main" id="{FA16C9FE-66A5-4187-8407-0E50E7391EF6}"/>
              </a:ext>
            </a:extLst>
          </p:cNvPr>
          <p:cNvPicPr>
            <a:picLocks noChangeAspect="1"/>
          </p:cNvPicPr>
          <p:nvPr/>
        </p:nvPicPr>
        <p:blipFill>
          <a:blip r:embed="rId3"/>
          <a:stretch>
            <a:fillRect/>
          </a:stretch>
        </p:blipFill>
        <p:spPr>
          <a:xfrm>
            <a:off x="1604162" y="5486400"/>
            <a:ext cx="20848087" cy="5068220"/>
          </a:xfrm>
          <a:prstGeom prst="rect">
            <a:avLst/>
          </a:prstGeom>
        </p:spPr>
      </p:pic>
      <p:sp>
        <p:nvSpPr>
          <p:cNvPr id="7" name="Rounded Rectangle 2">
            <a:extLst>
              <a:ext uri="{FF2B5EF4-FFF2-40B4-BE49-F238E27FC236}">
                <a16:creationId xmlns:a16="http://schemas.microsoft.com/office/drawing/2014/main" id="{03AF49E2-3580-4216-9951-0E9565993C8B}"/>
              </a:ext>
            </a:extLst>
          </p:cNvPr>
          <p:cNvSpPr/>
          <p:nvPr/>
        </p:nvSpPr>
        <p:spPr>
          <a:xfrm>
            <a:off x="17068799" y="2678566"/>
            <a:ext cx="6781800" cy="2708871"/>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709D05-47C7-4B63-A566-9EE49C98D5F8}"/>
              </a:ext>
            </a:extLst>
          </p:cNvPr>
          <p:cNvSpPr txBox="1"/>
          <p:nvPr/>
        </p:nvSpPr>
        <p:spPr>
          <a:xfrm>
            <a:off x="18240894" y="3186832"/>
            <a:ext cx="4437609" cy="1832568"/>
          </a:xfrm>
          <a:prstGeom prst="rect">
            <a:avLst/>
          </a:prstGeom>
          <a:noFill/>
        </p:spPr>
        <p:txBody>
          <a:bodyPr wrap="square" rtlCol="0" anchor="ctr" anchorCtr="0">
            <a:noAutofit/>
          </a:bodyPr>
          <a:lstStyle/>
          <a:p>
            <a:pPr algn="ctr">
              <a:spcAft>
                <a:spcPts val="600"/>
              </a:spcAft>
            </a:pPr>
            <a:r>
              <a:rPr lang="en-IE" sz="2800" b="1" dirty="0">
                <a:latin typeface="Montserrat" panose="02000505000000020004" pitchFamily="2" charset="77"/>
              </a:rPr>
              <a:t>Do you know what this data is about?</a:t>
            </a:r>
          </a:p>
        </p:txBody>
      </p:sp>
    </p:spTree>
    <p:extLst>
      <p:ext uri="{BB962C8B-B14F-4D97-AF65-F5344CB8AC3E}">
        <p14:creationId xmlns:p14="http://schemas.microsoft.com/office/powerpoint/2010/main" val="10948350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1C38B0-56DB-474A-AE37-9E185FAFFEF8}"/>
</file>

<file path=customXml/itemProps2.xml><?xml version="1.0" encoding="utf-8"?>
<ds:datastoreItem xmlns:ds="http://schemas.openxmlformats.org/officeDocument/2006/customXml" ds:itemID="{93165319-8B88-49B9-A971-292FB8781A2D}">
  <ds:schemaRefs>
    <ds:schemaRef ds:uri="http://schemas.microsoft.com/sharepoint/v3/contenttype/forms"/>
  </ds:schemaRefs>
</ds:datastoreItem>
</file>

<file path=customXml/itemProps3.xml><?xml version="1.0" encoding="utf-8"?>
<ds:datastoreItem xmlns:ds="http://schemas.openxmlformats.org/officeDocument/2006/customXml" ds:itemID="{637E3E53-1783-4CD9-B02A-5A0CE05E090B}">
  <ds:schemaRef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2335c9ae-562c-4e2a-87fe-6586fc6aec73"/>
    <ds:schemaRef ds:uri="8501f438-7285-47f4-a263-e6dcc167b4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4379</TotalTime>
  <Words>2883</Words>
  <Application>Microsoft Office PowerPoint</Application>
  <PresentationFormat>Custom</PresentationFormat>
  <Paragraphs>610</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Courier New</vt:lpstr>
      <vt:lpstr>Gill Sans MT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Sneha Kaul</cp:lastModifiedBy>
  <cp:revision>190</cp:revision>
  <dcterms:created xsi:type="dcterms:W3CDTF">2019-07-24T10:22:12Z</dcterms:created>
  <dcterms:modified xsi:type="dcterms:W3CDTF">2022-05-24T03:34:15Z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